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5"/>
  </p:notesMasterIdLst>
  <p:handoutMasterIdLst>
    <p:handoutMasterId r:id="rId146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405" r:id="rId40"/>
    <p:sldId id="406" r:id="rId41"/>
    <p:sldId id="294" r:id="rId42"/>
    <p:sldId id="295" r:id="rId43"/>
    <p:sldId id="296" r:id="rId44"/>
    <p:sldId id="297" r:id="rId45"/>
    <p:sldId id="298" r:id="rId46"/>
    <p:sldId id="299" r:id="rId47"/>
    <p:sldId id="396" r:id="rId48"/>
    <p:sldId id="397" r:id="rId49"/>
    <p:sldId id="302" r:id="rId50"/>
    <p:sldId id="303" r:id="rId51"/>
    <p:sldId id="304" r:id="rId52"/>
    <p:sldId id="305" r:id="rId53"/>
    <p:sldId id="306" r:id="rId54"/>
    <p:sldId id="307" r:id="rId55"/>
    <p:sldId id="308" r:id="rId56"/>
    <p:sldId id="309" r:id="rId57"/>
    <p:sldId id="310" r:id="rId58"/>
    <p:sldId id="311" r:id="rId59"/>
    <p:sldId id="312" r:id="rId60"/>
    <p:sldId id="313" r:id="rId61"/>
    <p:sldId id="314" r:id="rId62"/>
    <p:sldId id="315" r:id="rId63"/>
    <p:sldId id="407" r:id="rId64"/>
    <p:sldId id="318" r:id="rId65"/>
    <p:sldId id="316" r:id="rId66"/>
    <p:sldId id="317" r:id="rId67"/>
    <p:sldId id="403" r:id="rId68"/>
    <p:sldId id="319" r:id="rId69"/>
    <p:sldId id="321" r:id="rId70"/>
    <p:sldId id="322" r:id="rId71"/>
    <p:sldId id="323" r:id="rId72"/>
    <p:sldId id="324" r:id="rId73"/>
    <p:sldId id="325" r:id="rId74"/>
    <p:sldId id="326" r:id="rId75"/>
    <p:sldId id="327" r:id="rId76"/>
    <p:sldId id="328" r:id="rId77"/>
    <p:sldId id="329" r:id="rId78"/>
    <p:sldId id="398" r:id="rId79"/>
    <p:sldId id="331" r:id="rId80"/>
    <p:sldId id="399" r:id="rId81"/>
    <p:sldId id="400" r:id="rId82"/>
    <p:sldId id="401" r:id="rId83"/>
    <p:sldId id="402" r:id="rId84"/>
    <p:sldId id="336" r:id="rId85"/>
    <p:sldId id="337" r:id="rId86"/>
    <p:sldId id="338" r:id="rId87"/>
    <p:sldId id="339" r:id="rId88"/>
    <p:sldId id="340" r:id="rId89"/>
    <p:sldId id="341" r:id="rId90"/>
    <p:sldId id="342" r:id="rId91"/>
    <p:sldId id="343" r:id="rId92"/>
    <p:sldId id="344" r:id="rId93"/>
    <p:sldId id="345" r:id="rId94"/>
    <p:sldId id="346" r:id="rId95"/>
    <p:sldId id="347" r:id="rId96"/>
    <p:sldId id="348" r:id="rId97"/>
    <p:sldId id="349" r:id="rId98"/>
    <p:sldId id="350" r:id="rId99"/>
    <p:sldId id="351" r:id="rId100"/>
    <p:sldId id="352" r:id="rId101"/>
    <p:sldId id="353" r:id="rId102"/>
    <p:sldId id="354" r:id="rId103"/>
    <p:sldId id="355" r:id="rId104"/>
    <p:sldId id="356" r:id="rId105"/>
    <p:sldId id="357" r:id="rId106"/>
    <p:sldId id="358" r:id="rId107"/>
    <p:sldId id="359" r:id="rId108"/>
    <p:sldId id="360" r:id="rId109"/>
    <p:sldId id="361" r:id="rId110"/>
    <p:sldId id="362" r:id="rId111"/>
    <p:sldId id="363" r:id="rId112"/>
    <p:sldId id="364" r:id="rId113"/>
    <p:sldId id="365" r:id="rId114"/>
    <p:sldId id="366" r:id="rId115"/>
    <p:sldId id="367" r:id="rId116"/>
    <p:sldId id="368" r:id="rId117"/>
    <p:sldId id="369" r:id="rId118"/>
    <p:sldId id="370" r:id="rId119"/>
    <p:sldId id="371" r:id="rId120"/>
    <p:sldId id="372" r:id="rId121"/>
    <p:sldId id="373" r:id="rId122"/>
    <p:sldId id="374" r:id="rId123"/>
    <p:sldId id="375" r:id="rId124"/>
    <p:sldId id="376" r:id="rId125"/>
    <p:sldId id="377" r:id="rId126"/>
    <p:sldId id="378" r:id="rId127"/>
    <p:sldId id="379" r:id="rId128"/>
    <p:sldId id="380" r:id="rId129"/>
    <p:sldId id="381" r:id="rId130"/>
    <p:sldId id="382" r:id="rId131"/>
    <p:sldId id="383" r:id="rId132"/>
    <p:sldId id="384" r:id="rId133"/>
    <p:sldId id="385" r:id="rId134"/>
    <p:sldId id="386" r:id="rId135"/>
    <p:sldId id="387" r:id="rId136"/>
    <p:sldId id="388" r:id="rId137"/>
    <p:sldId id="389" r:id="rId138"/>
    <p:sldId id="390" r:id="rId139"/>
    <p:sldId id="391" r:id="rId140"/>
    <p:sldId id="392" r:id="rId141"/>
    <p:sldId id="393" r:id="rId142"/>
    <p:sldId id="394" r:id="rId143"/>
    <p:sldId id="395" r:id="rId144"/>
  </p:sldIdLst>
  <p:sldSz cx="10080625" cy="7559675"/>
  <p:notesSz cx="7772400" cy="10058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33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540"/>
    <p:restoredTop sz="94694"/>
  </p:normalViewPr>
  <p:slideViewPr>
    <p:cSldViewPr snapToGrid="0">
      <p:cViewPr varScale="1">
        <p:scale>
          <a:sx n="117" d="100"/>
          <a:sy n="117" d="100"/>
        </p:scale>
        <p:origin x="1440" y="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theme" Target="theme/theme1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tableStyles" Target="tableStyles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A8E4894-B22C-22ED-B864-55034ABDC363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372840" cy="502559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US" sz="14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1BCCE64-E7A7-7734-DDD6-199371ED3239}"/>
              </a:ext>
            </a:extLst>
          </p:cNvPr>
          <p:cNvSpPr txBox="1">
            <a:spLocks noGrp="1"/>
          </p:cNvSpPr>
          <p:nvPr>
            <p:ph type="dt" sz="quarter" idx="1"/>
          </p:nvPr>
        </p:nvSpPr>
        <p:spPr>
          <a:xfrm>
            <a:off x="4399200" y="0"/>
            <a:ext cx="3372840" cy="502559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compatLnSpc="0">
            <a:noAutofit/>
          </a:bodyPr>
          <a:lstStyle/>
          <a:p>
            <a:pPr marL="0" marR="0" lvl="0" indent="0" algn="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US" sz="14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C331D4-B9E3-A788-5208-4D3BB5B2428E}"/>
              </a:ext>
            </a:extLst>
          </p:cNvPr>
          <p:cNvSpPr txBox="1">
            <a:spLocks noGrp="1"/>
          </p:cNvSpPr>
          <p:nvPr>
            <p:ph type="ftr" sz="quarter" idx="2"/>
          </p:nvPr>
        </p:nvSpPr>
        <p:spPr>
          <a:xfrm>
            <a:off x="0" y="9555480"/>
            <a:ext cx="3372840" cy="502559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="b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US" sz="14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02E165-0424-B3A8-D86A-74D3C5BCD3C8}"/>
              </a:ext>
            </a:extLst>
          </p:cNvPr>
          <p:cNvSpPr txBox="1">
            <a:spLocks noGrp="1"/>
          </p:cNvSpPr>
          <p:nvPr>
            <p:ph type="sldNum" sz="quarter" idx="3"/>
          </p:nvPr>
        </p:nvSpPr>
        <p:spPr>
          <a:xfrm>
            <a:off x="4399200" y="9555480"/>
            <a:ext cx="3372840" cy="502559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="b" compatLnSpc="0">
            <a:noAutofit/>
          </a:bodyPr>
          <a:lstStyle/>
          <a:p>
            <a:pPr marL="0" marR="0" lvl="0" indent="0" algn="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fld id="{68F96383-FE41-5B44-A2A5-D40879B3AC36}" type="slidenum">
              <a:t>‹#›</a:t>
            </a:fld>
            <a:endParaRPr lang="en-US" sz="14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65745759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0280B68-8A67-8DD7-21AB-894C91B9822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764280"/>
            <a:ext cx="5028480" cy="3771360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DE51FBD-5D09-C1AC-358F-566F031660C0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777239" y="4777560"/>
            <a:ext cx="6217560" cy="45259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0F687B00-3613-024E-6128-06E252722C6C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372840" cy="50255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086114-CACC-EBEB-F9C9-ABB115B5A342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4399200" y="0"/>
            <a:ext cx="3372840" cy="50255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algn="r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2DEEB4-BCFB-8436-53A0-7BCB3343D59F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9555480"/>
            <a:ext cx="3372840" cy="50255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>
            <a:noAutofit/>
          </a:bodyPr>
          <a:lstStyle>
            <a:lvl1pPr lvl="0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DC42B0-8E14-CC24-F73B-E621098E66D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4399200" y="9555480"/>
            <a:ext cx="3372840" cy="50255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>
            <a:noAutofit/>
          </a:bodyPr>
          <a:lstStyle>
            <a:lvl1pPr lvl="0" algn="r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fld id="{CD64A4BC-B734-1240-87B7-EEB437E97677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1206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216000" marR="0" indent="-216000" hangingPunct="0">
      <a:tabLst/>
      <a:defRPr lang="en-US" sz="2000" b="0" i="0" u="none" strike="noStrike" kern="1200">
        <a:ln>
          <a:noFill/>
        </a:ln>
        <a:latin typeface="Liberation Sans" pitchFamily="18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4F0C2B-D651-6531-4C7C-932E714B5FED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D32A75FD-C626-904F-B9B8-97A53B4314D6}" type="slidenum">
              <a:t>1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A73105C-8B27-F7FD-52C5-10F3D2FF02A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99EED60-E0D7-1553-9979-1C389D9EA30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17242B-B44F-20EB-9E35-723BB1253C1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7665589D-11F2-3247-B81D-B5FA9C28308F}" type="slidenum">
              <a:t>10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E4DF91D-E9E7-9F5F-3D62-0AC483C55481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B239AD8-EB14-8274-DA66-B700CF9FA02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6CE0A2-977A-7AA5-37AB-A630B0965C7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7A689E4F-7052-FF41-999C-E6AA8F89E62C}" type="slidenum">
              <a:t>100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C509C0F-FE1A-8FEF-3FD2-39379516C77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BD849DC-A3B3-8FE9-9FC8-034121B4447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7CB6A1-4B0C-56C8-54F1-957167A62B3A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ECDE6A71-53A9-9547-BB00-E33311DB2D09}" type="slidenum">
              <a:t>101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57D9030-A2B6-E8D5-9D09-6A73FF514014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61CAA00-76F1-D952-FDF8-021600CD5D5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E8152C-74B3-9708-7DB6-B6E61AE856E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8530670C-6C96-6445-9F2F-B9BB34F5A093}" type="slidenum">
              <a:t>102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7569E9A-182E-B533-952A-AB93B7E4D9E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9CA2C9E-2FFA-E4A5-62AE-1859B8F4D12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42A09A-FB02-B8CD-49EB-DB26E72D11FB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43BC76BC-C685-074E-B022-73C18F8E0853}" type="slidenum">
              <a:t>103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25B0C52-DE07-9084-24A0-55847FDD5D5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8964557-FF1C-A3FE-1DA8-718B6614B43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484167-8A1D-DBDF-9205-8684EC93D94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4FE4093D-F9CC-9340-9A2F-F0519D9123B6}" type="slidenum">
              <a:t>104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349E902-D34E-DA6D-CD72-F4C6D44C7F8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481C2F6-6973-E5ED-EB5B-5987EBD9DFC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85D9DE-2611-2D83-82EF-A0D6200F226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2CCCEBF1-75CA-AA4A-B318-E0594285910E}" type="slidenum">
              <a:t>105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E028C36-B58A-D9AA-E534-60D75B051AFA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5941785-5ABE-AA9E-C098-9314D6F9031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D13245-DA9E-65D8-96EC-EDDC86E1207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D32FDCD1-CB6B-6244-B42D-D12C7A14489A}" type="slidenum">
              <a:t>106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DCC5ED9-670E-1C61-2D69-9E00F5C64AA1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E910F49-05E9-E9D3-86FD-85D9F3D1556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B20D4C-4A43-1E0C-5C4F-61E559AECA3B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B434BCCD-0C0F-6746-8EEA-556206D54A8C}" type="slidenum">
              <a:t>107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2D16C8A-F734-A1E8-1907-DF61E35A4F3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FE7E04B-4901-B2FE-BDF1-04C4E6E0032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55685E-0E74-0039-5915-BE737E4B657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8E307DFF-BEC0-654A-82FB-5F51D5ECBAEE}" type="slidenum">
              <a:t>108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B011E47-0C70-8606-6C8B-4406F25452A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E021F1A-CA48-8F12-E89B-589CE70DC6F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1680F3-87BF-7830-DB42-7EFEA813F15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8F227DAC-EAE0-F646-9AAA-5FD3AB7714AD}" type="slidenum">
              <a:t>109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582805B-1623-951E-381D-0AA512795DF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0A2E87B-3802-A90D-4C8B-26890FABB56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4A4298-F71B-8299-DE65-475E6DDCC63B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3F61411A-A1B2-1148-9D76-2D85248F7554}" type="slidenum">
              <a:t>11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2102324-A663-5F6F-6BAC-CA8A31822D2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C73C45E-1956-7B3E-88E9-8A14A3A9D37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745DFC-4F2E-9691-8274-44919ED98D3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1B75FE2A-BC17-DC4A-8A82-98DF26187806}" type="slidenum">
              <a:t>110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D1857F1-05BA-5B4F-6BEA-42228E3660FA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00AD98C-268E-00D7-20A5-02E9631B060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06EE16-6027-6E49-B23A-CE1296298FE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C9ABED83-AB02-6B43-B908-A781E8F2F765}" type="slidenum">
              <a:t>111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78F578C-ABC5-7461-4CCC-A071D73C42D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BC4E9D1-7339-3699-E3AF-4493AF5FC22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12A2FA-E30A-06F4-037C-A8090E182B1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91AE7AD0-AAD1-2C4C-B6D6-340D9052CE22}" type="slidenum">
              <a:t>112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44ED6F1-4B84-593D-2992-8DCD49021C54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C4607AA-AFF4-CB38-A611-122A0FF135D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FAA39C-FFC9-E129-9038-5A91C8E63456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FA7047F4-B61F-4944-A207-6D6E4664FA3D}" type="slidenum">
              <a:t>113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A9A2A53-4989-8468-A08B-AB6BCDA8C951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6308366-E9DB-09E1-B970-6F8DB7699DC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FC4A59-397E-236D-C639-734CE3ABCCE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CEFB5438-E371-ED46-AF1A-A7C36BEDD066}" type="slidenum">
              <a:t>114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956B398-52D3-D1BE-7E41-EFCBC73E4909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0785490-396C-10FE-9976-CF3379102A4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FD02F8-852A-CE8E-1784-DEAE3E1B4BD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88E46B8C-B410-BD4C-BD73-8BAA49557E39}" type="slidenum">
              <a:t>115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40845D2-B3ED-6894-39A6-94DBF35B5C0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39B4861-9560-9D0C-D304-9B65B682372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2AAFA0-FE46-5857-657A-E37E30676CA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A92DC813-FA05-0549-82EF-2B70EEE661C1}" type="slidenum">
              <a:t>116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59859A7-2D9F-FD95-BB7B-7DE38FDF5341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94E90AB-6C86-50B7-51E2-3776038E3E3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3DABAE-1450-DCCB-E8D1-2809E3F531C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AD79D2A8-B2A6-524B-8832-8101545E88B7}" type="slidenum">
              <a:t>117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1B7BC7C-FA0D-DF9A-5E54-41013C0EC9F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CC82196-DC34-83A3-D19F-E965046836B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C08497-92C6-8EC5-6666-176771A94FA6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091AA19B-2187-A94D-AD9E-6DCFAD28F080}" type="slidenum">
              <a:t>118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5827D2F-33F3-E54F-F4D2-8B4747FE571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3EE0000-706B-2B89-192B-E7EB26BC7E3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5AD83D-2F67-EEBC-D5DD-36F5F37223D7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2359617D-2C59-494E-9BA0-EEC8E854F63F}" type="slidenum">
              <a:t>119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8520D73-B163-F7FA-8655-90A4B5700A1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796171B-F1AF-1778-4599-8BFCDA3C46C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1C64A7-D1E4-5C5F-9517-20D2B1D10D7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14CA9420-95FC-0C4E-8D22-0C5383EE602C}" type="slidenum">
              <a:t>12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9C2D3D9-5DAD-CCF2-C96E-A1F244C151D9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CFF4E6A-F960-3C42-CD63-A44C0B195C3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A18763-597C-8887-3862-82AA45AE92A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B91C3368-E3B3-124B-B68D-242012AB54CD}" type="slidenum">
              <a:t>120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6A73BD3-E726-5291-CF14-6EC6DC37921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6993653-3BE3-75A1-8A6F-5EB22F3F423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C6B589-2609-F2D5-F70A-5C16ECFA8BFD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EDC9C64D-EEA2-8048-9AA9-BDA26DA0B855}" type="slidenum">
              <a:t>121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306EEA4-23AE-EBBE-74A6-312432C6CD5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ADA77FF-EB8F-4820-116F-8A1728B6C7B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D55BA6-C2F4-2409-5F45-AD9FA2C229F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72E8056E-4199-094F-A1E9-88D62169DD2A}" type="slidenum">
              <a:t>122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F5539E4-3C51-DDA8-2E89-A57DB462633A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8E0F293-3862-8947-C10F-AAF12A9D129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87C472-0701-F54A-250F-9BCF12C4E07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BE449AE5-448C-0E48-852D-BA79E46DEB1B}" type="slidenum">
              <a:t>123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817AD10-D6FC-5AB9-E2EF-F29E9BAC6047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7FB858D-1174-6529-8A27-F5694EE6F68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12F569-E827-0F8D-0529-2FEFC2CB5A4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8124994E-AC2A-F044-B49C-23C5F2B0CBCA}" type="slidenum">
              <a:t>124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D64EAD-1843-5F4E-C0E5-AE4D6B879449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17AAC0F-09F0-15C4-E2B7-930D37B7171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F1357C-93AC-5508-4BC2-FB1F1A45697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D94CEBD1-2C40-AD4F-8000-6D06DEBB1E05}" type="slidenum">
              <a:t>125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C0DD2B1-D490-C505-54E5-209BB2B9A8E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E45B117-C98D-54D9-03C3-9B857566DBD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4D99F5-08A0-28C6-D029-F5CD5B9A2AB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567FEC27-4278-3147-895C-1BAAEE0D6F3A}" type="slidenum">
              <a:t>126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6D9DFD0-49AD-7D72-0E67-2E4FFC90057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7B4F1FC-9C2C-92EA-ED68-2514390A2FC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108256-FB29-04AE-2E83-C2C8775CC31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2A468DAB-4DCC-BE4C-A105-EF1552185590}" type="slidenum">
              <a:t>127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541C47D-FF3F-8F84-A1C3-C2F0D700EF9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99836D3-98C6-D8F8-54EC-EC0DEB0F4B2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D267AC-F830-3BFF-D232-BDA38FC588B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2EC83B76-E9C3-6148-884E-3D947B94AC37}" type="slidenum">
              <a:t>128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CBED882-0C96-4101-762F-B36513C8EA3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8DC1F52-325D-D69E-EF5D-D9E91F44D88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7AB8A6-08FD-9E9A-3E84-3EF472FA816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4370993E-19F4-B54D-8D20-43BD0C912039}" type="slidenum">
              <a:t>129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985033-2A1E-C869-447F-0CAF4F7E6EF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1F88938-E019-EDDD-9A36-222AC31CCA5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DE409A-2889-2777-A731-B1FC12186AA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40E02C82-2C1E-B34D-B4F3-9B4A8B306DE8}" type="slidenum">
              <a:t>13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D684E97-8ABC-5C8E-697A-55F8130D1C4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56B831B-A4B2-C8EF-D885-8923A97ABA0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D0CF6F-829A-6954-D124-99AFA6190988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BF7B5DA1-A6A0-434E-8B73-582D040E4F69}" type="slidenum">
              <a:t>130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1AD113F-2C19-41FA-6280-03A0D0FB952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4F9CE90-353D-2F50-C9C7-8A817A45D54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04F77B-12FD-7F5D-332E-E82F59EC15A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E02934E6-818B-1B4F-B573-93BBD4DEFD33}" type="slidenum">
              <a:t>131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0F20E28-725D-5675-DE8E-89DCC708F56A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F058F23-004A-6D73-4D18-64C0966FB29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A23052-E6C8-76B4-BF0C-09EC13212DB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C231D78B-058F-CC45-85CC-6C380A0511F2}" type="slidenum">
              <a:t>132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24EC97A-C8DA-8AA3-6CEF-659EF9B9921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18A5792-385C-F872-BE9C-8E734FCE310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E8038C-FFDE-2228-2C7F-98F0F5BE9418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843657E4-6FAE-A94A-8C7C-353C4325D13A}" type="slidenum">
              <a:t>133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0C9CEED-9C72-40CD-FF49-28A4D7173AF7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19248AA-C1BD-1903-793F-68974C799E2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A978CF-EEFE-915C-AF92-50E48AEEFD7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854D5B32-53EF-5943-9DF0-04C015CBE45B}" type="slidenum">
              <a:t>134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3F6DD49-C704-5AC5-3C74-48CDEB9F7E8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0B5D0E9-4E90-7530-FD0C-2F9086DAD58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7875E3-7720-9C0A-EC28-64EACD2EDB58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F67C396C-1A8B-134E-B861-668CFB2F05DF}" type="slidenum">
              <a:t>135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04FF538-3F15-218C-5AA7-D28E85D233B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2759B2A-5D65-D5AF-82DD-F8E53C6A314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B2A627-8783-39C7-2E18-C578963EA70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72CBD8AD-73DC-DB4D-B07B-DF1D81F1AE53}" type="slidenum">
              <a:t>136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1A8B64A-359E-5495-C81E-BCB8233DE6C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E72C778-B44F-D90F-99D7-70A4A560030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C9AD7E-8D79-CD0E-6488-E675AB0975C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3EA2862D-EA4B-C24E-9FA5-05B7A4D33953}" type="slidenum">
              <a:t>137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7CFF7A-82A6-835D-BD7F-3D938E03516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C654A01-9E39-2E1A-A178-ADA28AC0F9A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77FA75-DE11-E6F0-4AC4-A950ECA3EBEB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8E9CA5E5-CA7B-F943-B1BE-1E8D13B398D8}" type="slidenum">
              <a:t>138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F300D0-A7B1-67BF-1277-B7BE83C636B7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420E9DC-1787-8D38-9ACE-B9443B03809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1308D4-9A6D-AC43-4112-699C0057ACC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8DADB2E8-1A6E-5F40-8C4E-438796CC46D9}" type="slidenum">
              <a:t>139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D6B8FE1-B610-E7E9-2D82-00F75FFEB22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38863E8-05B9-8DB6-6972-78B44583405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826CCB-71DB-3ADD-3B58-E324194D05A8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5B6B7296-EB06-5A4A-B4C6-3B12F7792990}" type="slidenum">
              <a:t>14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966254E-2244-F86E-FCCA-B3FBE38D2A9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CA70EDE-3A83-A844-9C37-16C6556BE76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55868F-9602-34D6-7D00-8A23B77C3BB8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CD23FAF4-E399-0040-A018-FFC827933348}" type="slidenum">
              <a:t>140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585A7B5-2DA9-212F-C9D1-EDF0FBF75B61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B46394D-67EC-621B-5607-3540C2D0FA9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83C68F-EB8D-4F67-2C3D-E161F2E3CEF6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FF0301B6-E40A-F142-8041-B65F5741130C}" type="slidenum">
              <a:t>141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0C7DCB0-A021-9606-672F-3A8177EE22D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EB01AD0-8183-D750-0DE7-B682088D0FE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4D8451-0881-0826-4B01-12EC406BC43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E6D69042-4AF1-D841-966E-77567F6DCB09}" type="slidenum">
              <a:t>142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DC6B183-5F38-FF44-4909-0B7FBD290F02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811A1E4-D943-281D-57E9-E783590F8C5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4D9264-2D44-AF88-343A-3C61A9DC48F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63383A42-BCE6-F440-A3D1-D0DF78B505F7}" type="slidenum">
              <a:t>143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CE1A970-3BE6-D874-FCA7-5963A819D20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74B51F4-A70F-3F15-0FD4-AA5040B2056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8BCFFA-E44F-BCBC-65D0-F59E865EF278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22ECC84D-90AB-6E4A-8768-FBB56D00FE4B}" type="slidenum">
              <a:t>15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7CAAB82-BCA6-898C-5F82-A57477D4828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0F83D24-B0E1-BCCF-EC69-F4D481DB5C1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A8520A-5280-A594-C306-47A92EF5F26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17E9343F-A8E9-4543-B2F1-B8E166EE35BE}" type="slidenum">
              <a:t>16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D2747CD-F9AA-C88C-72C8-AA41C21D5D8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4DBB3B7-DEFD-B6C5-3EC0-CD62E724E09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0972FD-B539-D65E-B856-5FB5D133235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0A49C93D-259D-8145-9955-839C71FF525B}" type="slidenum">
              <a:t>17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55642EF-6447-A000-4E24-4AC4DF1F530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71FBA5-5CCF-7F27-0BE0-05B6AC67FB2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52F454-1ABA-8A9A-7602-8596B25E779B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4BC9B8DA-F545-8843-B876-905CF58FA4DA}" type="slidenum">
              <a:t>18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A65FD17-788D-A94E-E4D0-9EA5CE037F9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C4D5754-3285-1A2F-7181-67133A0622F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64046A-FC58-4101-3168-43AB8158EDC6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C99E57EE-DA1F-FE4E-8A6A-D81D4B9E7B2A}" type="slidenum">
              <a:t>19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3F8D979-5D67-61A4-0B3A-C2E73D1A62B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03E2340-75B6-A944-1EE8-3E87DDAB7AA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583EA8-7BDB-581F-3D96-58341C57BE8A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3F2943FF-E1C6-B34A-96F1-91AFFD4C1E1D}" type="slidenum">
              <a:t>2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EC2A3E3-50CF-5934-03EC-8E16E51D9C2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4358639-B0BC-6E9A-CAAC-B1DB96AA51D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C51AC0-48E7-65E2-C40F-A02F0C647187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7B6D3E16-6BC1-A04E-AA12-42D8DA26FF24}" type="slidenum">
              <a:t>20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197F22C-A688-2613-594E-354220EAB8DA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73D632D-C0A2-1CC2-A93A-0C3BB404AFD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82BFA9-5014-65DA-8704-2E582DBCDF9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521C2A13-0FEE-664F-8A95-8976459392AC}" type="slidenum">
              <a:t>21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E94F592-2907-EC8F-D1B5-FCE4A53E83F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EE5A009-47BD-4955-4028-620D1EE637F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7E28BD-5F93-9B8B-3435-B2CF9EF6745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DA1749D8-0DC1-1D41-B94E-ADA45D8387BC}" type="slidenum">
              <a:t>22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E1F6F57-51AD-75BE-CDB5-53D7395BB404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F76D616-9282-AF3F-7A37-3F170FEFE18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D7F563-1D01-0DFC-D30A-18A8ED6CE86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48686A15-4CB3-664E-AB6F-B21E1F53F319}" type="slidenum">
              <a:t>23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549F39E-971B-FCDE-C841-24999F0531C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6C34C6E-5AD0-472E-E0A6-3CA439A9E93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28848D-11DB-E5D6-DBAE-C9489932375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BB7A3378-EDE7-C444-B2FF-1F1D79FF4500}" type="slidenum">
              <a:t>24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1DC5FA3-6BBB-2D7C-0D1A-40E82AFBE37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7A80803-ED89-39A5-8A4C-3544BF0E976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A0BCC1-0E7F-8FC9-F700-63000471863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E84B4A06-D90D-B447-BDD5-CD4AAB074FAC}" type="slidenum">
              <a:t>25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C7C4796-7B87-56D1-4B4B-ABCD0933A00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93C0F17-14A2-62BC-6292-7F1A8814229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B817F6-263C-701F-AE7D-4DA4035DE69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782234BD-AAD3-9149-AB6B-28EDBF03FC53}" type="slidenum">
              <a:t>26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16C6442-1A93-F19F-FC33-6E4F63742C84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4196F53-E40C-299C-BE38-71219809495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9EB04C-EDC5-E572-5993-6B802E9A2D0D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3F768158-A230-7E46-A5AC-EE16D91C4384}" type="slidenum">
              <a:t>27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F99A57A-E2CE-C0A5-5C1F-F76BE966F86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0CFBE50-4F8A-FD04-463A-0BFAFFE1B4B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C41BE5-B777-2642-62F6-E707B46617A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52AE362B-06F6-B147-BC5A-F26B0D265B90}" type="slidenum">
              <a:t>28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E5A383D-BB01-357E-7838-BB4C37BCC4F7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888B93D-1871-9CAE-E6EE-419ED48E92E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A2D036-4CF7-51B9-8815-DD576E2F6C1D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0384774F-BD67-974B-B96B-5666BAE78201}" type="slidenum">
              <a:t>29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8F66393-5897-2AB7-53DC-BED65E69AEB9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EAA2741-2A9D-343F-6123-2696FE211B0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53D0A7-57BE-7EEB-ACE2-973A6611211A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7DC58772-B052-E047-A874-BF874BD9BBDD}" type="slidenum">
              <a:t>3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8AF5FEB-4E40-0E36-0497-6CF6B438CE2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9B33D7B-1A9D-D87B-3996-1C651EBF5EF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644D7D-FC55-07DE-F020-CEA2A2048C0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48B9935B-D55E-1046-B319-6A4C81FB7F1D}" type="slidenum">
              <a:t>30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6F14384-B527-2CA9-8027-D9DBC52FADE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629F25A-7EAB-DF4A-733D-FF8CDD28772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6C5D52-CFFC-CF35-6240-0ACB916D491B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68D98386-CC9A-C346-ADCD-BB1F8E0DD3E6}" type="slidenum">
              <a:t>31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4D5B1F4-0A58-9BA4-BE12-915EEF6D2319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1651A02-72B8-1927-D3DF-58EB72D3A50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8609D6-A7C3-52DC-6AAD-1771EEE9CDD8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B6EAE57A-A7DC-AF47-9A08-43DB550AFBD4}" type="slidenum">
              <a:t>32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08F8001-F8D2-1D16-42EB-ED4227FD791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AF31ABF-6E64-60F2-354E-8140B6E8A3D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AD9345-39E5-F3BB-C99B-46845093946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9960ED49-76E3-D147-84E8-CB51FA66C99D}" type="slidenum">
              <a:t>33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0061F00-B6E8-12FD-C433-1B16F99258AA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0FA0F01-ACC1-C2B3-78F4-8AEFA4013AD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A0B0D2-4F9A-824F-A691-4A583FFC836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08F957A5-46E0-F944-9B64-3828C84FCCAD}" type="slidenum">
              <a:t>34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C104701-C60A-0CEA-450C-D4C3C4660A77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0472573-457A-87FA-DBC0-0E5E0052F1D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35167C-8D1D-1005-4E43-1B0C6634E9EB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5C14990C-9813-FE4F-9896-3EEAFF7FDE82}" type="slidenum">
              <a:t>35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93A3C12-E196-7DB6-B84F-386AB4A03C7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9276120-620F-11FB-BF9B-90E8E8C208D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F20907-DD95-A048-3B38-4A07060301E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5CFDD64D-6208-F74E-86A7-45682FEEDC2A}" type="slidenum">
              <a:t>36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E8F90C0-7D95-2C2B-3489-A593BD33515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BD18E12-7E3F-E075-111A-86E5F50B1B3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07F611-3A82-6233-EF15-A172DAD600E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A8670A3D-4DDD-6D4C-8A1D-0DC6C516DB32}" type="slidenum">
              <a:t>37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CC11FA6-4E4A-A6AE-51B0-5DC07FC5969A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E529B6B-ED8C-57A0-255C-B8031914FB0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3BBB45-A550-7C8B-D173-BCC0FDACAC9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554FD318-7891-DE46-8554-F0F37FC07F3F}" type="slidenum">
              <a:t>38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C348F5D-1727-E6DB-FD06-6E3D39D03B81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034BED1-28F0-3DB1-4ADD-FD2B6FB63EE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CD64A4BC-B734-1240-87B7-EEB437E97677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712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4DECAD-802C-D55F-6607-C180DD23598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BBB95E63-E40D-0844-9523-C08A0D98321F}" type="slidenum">
              <a:t>4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83A2863-F8CD-54A6-032E-4B2EF7DA135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D1EEBB3-C474-2CDA-3923-1A7A2B1ADEB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CD64A4BC-B734-1240-87B7-EEB437E97677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63649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C35293-337D-4683-D3C9-7F25B63BEED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F4CC13B9-8D44-404C-81F4-4120EFE1054F}" type="slidenum">
              <a:t>41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EE2E7FF-B7F0-D543-B4E6-8EC4C3293CB1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F92D3FE-5D33-0F5E-2F73-0B0E2C79713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D82D87-9CBF-5BE0-5DA5-D039CC10525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3FFBE847-3BCB-C844-98C4-85B08407F00B}" type="slidenum">
              <a:t>42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67BFFED-C2B6-D859-6AF1-6767A0F64D9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AC18A38-0C37-309C-C67A-33F6BA2422C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719CCA-DD30-35F8-D112-98DC9EE9B738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96A5EDCE-A7CD-8F48-9B63-7ACF1AD7DF5F}" type="slidenum">
              <a:t>43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6E3085E-8AE5-7DC2-3BF1-382FF9CCB9E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0A47F08-406A-658E-6ED9-7CA92827625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A3FB70-6D5E-6843-ED2B-EEA937A4E5EA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968A95AB-285B-A244-A0AF-325E4A627076}" type="slidenum">
              <a:t>44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350A78D-D4AD-4CEC-7D6A-22476561020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CC354A4-9E01-DA4A-98E9-474F120AE1E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404D25-F93D-0807-3CFF-C8CEEDB9A90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10B2EA2B-F61E-EC49-8878-15A4B63F3D12}" type="slidenum">
              <a:t>45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5C8438E-E8DD-3F02-E4C1-06C1B527BE22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65DF25C-6DB2-026E-8362-894550A368E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E30308-B3F8-09A9-0A96-54887BA0FEE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F3C5D32F-2CB0-8044-8D27-364835C8DCC4}" type="slidenum">
              <a:t>46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BFAAB26-4B87-8C06-22D5-53C3F64ABA5A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7D13A1A-423A-9187-B342-3BE26C9474F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3BBB45-A550-7C8B-D173-BCC0FDACAC9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554FD318-7891-DE46-8554-F0F37FC07F3F}" type="slidenum">
              <a:t>47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C348F5D-1727-E6DB-FD06-6E3D39D03B81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034BED1-28F0-3DB1-4ADD-FD2B6FB63EE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04485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3BBB45-A550-7C8B-D173-BCC0FDACAC9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554FD318-7891-DE46-8554-F0F37FC07F3F}" type="slidenum">
              <a:t>48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C348F5D-1727-E6DB-FD06-6E3D39D03B81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034BED1-28F0-3DB1-4ADD-FD2B6FB63EE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65001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A7BC02-4049-61DD-B594-75B82EC657C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641C93D3-DDC3-874B-AA0B-FE62CF8D3C40}" type="slidenum">
              <a:t>49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B528653-28EB-E49B-78E4-B7B4D1AFB3E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376B9DA-1CBB-F4BE-5081-6E10174876E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8A250C-EFCB-7F7E-A601-CFFD579A4396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83302250-2676-DD4E-949F-14A3568F2E07}" type="slidenum">
              <a:t>5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2DDDB7F-A79D-2812-4D36-F47411354267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44196A1-8811-D995-F845-7E58EAD445D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3246D0-6D4A-6AC7-0B62-F73435CC1A38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F0042C01-08FE-CB44-B6B4-86D212178ED7}" type="slidenum">
              <a:t>50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A8057D1-D269-D320-79B8-CB0A15D7503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5EF2F30-8737-77A0-59AB-854A22B747A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677CC7-BC86-B50B-10FF-E150F0E28F6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CCD611E0-3A80-024C-9E2B-A8463D5B5C42}" type="slidenum">
              <a:t>51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600A222-1955-95CF-7E16-0AF422BF4E0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96E4A23-A108-A8D0-23F0-D8F7BFC85B7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000C1B-42CE-834B-BC02-0508405EF11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AE01A35C-A2EB-2244-A18F-EE67D75EECF0}" type="slidenum">
              <a:t>52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DF90C02-B4E9-9D91-DFEE-C0FD885F8254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C8D1271-18DE-C0D4-326B-8B2D8E3A261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D52136-6818-C872-C663-6DD4AC8A18DA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5690088F-04FA-754F-935A-D640780068E5}" type="slidenum">
              <a:t>53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1CE4CB5-D516-82F6-01A8-C96B23626177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E28A09F-0FAC-02EF-9684-4A1DE24C5ED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3C89C4-6203-7F6C-684F-C7FE1BB498B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ABC0CF37-F2EA-A246-B40D-43B5CE7D718C}" type="slidenum">
              <a:t>54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A00F332-3ED2-94BD-8B86-5017A1552C8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3E67261-F5E7-2B52-AA20-E5D8A7F9F46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2B7D25-421F-B37A-DF2E-34596A5C9A67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FA94E62B-57A8-3749-A5E9-19DD36E75EE7}" type="slidenum">
              <a:t>55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6471CEC-5CC3-ED62-C00C-56416F71BC6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76BFBB6-4BCA-B076-85A3-FFC9F86B4FB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2C75F6-F5C1-414A-E9D5-79423CE5ECA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06598ADA-72EB-FE49-B18E-EBA444F9507C}" type="slidenum">
              <a:t>56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209048A-124C-7699-4E88-409D1F2B075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ACA64B0-3ECF-A8AB-3D3F-2458F713661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E7DF61-5507-ED73-7452-CBA4270753E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D8895CF9-3450-C44F-9C66-EF2AA073F549}" type="slidenum">
              <a:t>57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B38BDBA-DCE5-C3DE-E838-AFFC2BA1490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FCD1FAD-1845-0917-D38B-1FA9AD9DD86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70FF49-6460-AD1F-7481-CD1CB402509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317283D4-F399-F746-802C-9F449352F96F}" type="slidenum">
              <a:t>58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81F6B61-1D80-EEDE-88D3-8D800BA9E5C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6FDD1C7-7A27-1557-D954-07FDE9E3602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AD97C1-3B5E-AC8F-82DD-00EB1000B8EA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7EBE5381-A1B9-1545-9D2C-6744CE3762A3}" type="slidenum">
              <a:t>59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832B80B-8E1D-E591-F978-45C7B9E00D3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04CC445-A8E0-0056-5705-E5E0B73F00F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21DD7E-301C-F6A6-2216-4E7374EEBCED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3BAB1556-B269-9347-8668-A019AAAC81A9}" type="slidenum">
              <a:t>6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546EDE1-1425-79A6-8D68-EEB4BA7C38C2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5799073-E483-650E-CC63-750CAF78CAD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2F72BF-CA42-E0F3-8488-BE71744E924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30BBAAF6-CDFA-6E42-BFF6-2E87380044B4}" type="slidenum">
              <a:t>60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1B80699-14D3-DD0E-A202-38F346E43E37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2972171-579D-6808-095E-4B884C4BA9B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058694-5E10-5694-F9A9-5CBA3BEE50AA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EE86DB37-9B82-4C41-A42F-44F59F8F94A3}" type="slidenum">
              <a:t>61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63CBE8F-FD69-C3FF-92AC-80A9A59A46C2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A1850C-B224-29C8-8F23-A15BDDD2B34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A5DD31-8DFD-9E14-074A-C66BD861D0BA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8DCA1F03-1993-4042-A555-E480B2EE7BD8}" type="slidenum">
              <a:t>62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703C530-91E0-CBC6-946F-0CE37817E46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6BE3423-CA4F-3D92-A848-6121E07505F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CD64A4BC-B734-1240-87B7-EEB437E97677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51506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5AC165-9036-D493-24CD-3CB37EB2ADF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0D1D8D8D-CC5F-F142-9A6E-86C6725112D1}" type="slidenum">
              <a:t>64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593BF29-4140-18ED-5153-C989A983E92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98EFDCC-DB5F-21DB-F1C1-358E5145E05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6C44E3-A843-4BB8-14E8-695F0A505B5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95C5A64A-4138-DC49-8508-3AA29E99CADC}" type="slidenum">
              <a:t>65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63763DC-DB20-E77F-1FFC-3ABD3CE3BB8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5CC2D87-929D-D481-D68C-FE4FB7673D5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0D11A7-2344-694C-F6AF-1D898D1B6C1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1D2CC513-126B-7743-88D7-50C5B7EB94A7}" type="slidenum">
              <a:t>66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117C9AB-C8FF-6AC0-C08D-C085061E789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6E846FA-5418-78E0-11BE-99B19B1F009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5AC165-9036-D493-24CD-3CB37EB2ADF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0D1D8D8D-CC5F-F142-9A6E-86C6725112D1}" type="slidenum">
              <a:t>67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593BF29-4140-18ED-5153-C989A983E92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98EFDCC-DB5F-21DB-F1C1-358E5145E05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925896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765B68-48F5-C9EC-78E4-83590DEF134B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4D76F14D-0170-624B-A802-19C8E9050ED7}" type="slidenum">
              <a:t>68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514913A-E76E-866D-BF2C-0D82B8949EFA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F74774C-19E7-60C8-509C-1507C8B7EAD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33FA73-17B8-1D74-8A51-6E6469F3BA2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97F01A68-2CD4-8D4E-9CE2-F5C71F487AE0}" type="slidenum">
              <a:t>69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3A25B31-D422-9DC4-A613-1E927241839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120B130-24D3-1391-B303-E0DF203FB36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9C50A0-F28B-860F-47E9-D949EDB91AE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0253821D-9C45-6448-A4CF-DB92A106E1CC}" type="slidenum">
              <a:t>7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53507F-2F4E-8A0F-4F22-C35A95F091E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792A051-0A1A-EB78-272A-861B21C730B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37CA86-BD29-AC8E-666B-9095899F5C1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DC7889B8-9C41-064C-8422-7C815A84E99B}" type="slidenum">
              <a:t>70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2FC969E-87A7-4AC3-821D-E0B8F5954872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0B4B38E-36B9-0A53-4E1E-B07E9EB9EEC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FAFC4F-6D3A-81F7-A87A-9B25CEF5657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A9C1EF61-DBEB-E744-83BF-F2FCA014BA87}" type="slidenum">
              <a:t>71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CB55BEA-FBB5-19A7-B49A-EB5A2CF49BD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EB54453-4887-1095-FA95-00B199C7F52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9AA468-5897-26EF-382D-ED7FAE53769D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9D8C28A1-04DF-5B40-922D-D6DB1BD76369}" type="slidenum">
              <a:t>72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3AB6A9A-4539-CE99-7D7E-1D880CEFF271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62D7E1A-4591-0084-F5DB-2307ED7D384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36E07D-A448-D216-00CA-CC534F33C38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C8A4DBC6-A67B-BF47-B9BF-BD46412D433E}" type="slidenum">
              <a:t>73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B19B9E7-BE02-411D-DE3A-DFFBA391366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806DE48-0700-9578-3E34-A248CC7FDFF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F56EAE-58A1-66B1-28DA-583C5591846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AD9B6D7A-38CF-D846-9A7E-241556CDFDAB}" type="slidenum">
              <a:t>74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6425496-FC95-7AFB-973F-916643F8C5F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8AAA284-EEFF-57EB-8F29-102208EDD9D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4C0DA3-2042-3794-E1A2-813599ABDDB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1BE1E6A8-527D-DA47-BC2D-B045B7C2B936}" type="slidenum">
              <a:t>75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D5D0A5-AD67-99C9-A3FE-ADFE96B69624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4AECCB2-4768-98E2-6CD5-91BB97B7F2B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3E8D80-A80C-44F5-6B35-EFAE0432B92A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8F5BE210-0719-964A-8495-455D1124D17D}" type="slidenum">
              <a:t>76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FCB1EA9-B937-BA9B-6B3C-48D632440B82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5E22D34-8A2C-3732-8D4E-C80F9BAA795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35D162-7420-7348-80E2-1F95670883CB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EACA8859-7917-1A47-82F3-97EA509B988A}" type="slidenum">
              <a:t>77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79FE5E6-89AD-2393-16A6-107033D646C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A316B22-2B48-94C9-6246-AE559FEE307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35D162-7420-7348-80E2-1F95670883CB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EACA8859-7917-1A47-82F3-97EA509B988A}" type="slidenum">
              <a:t>78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79FE5E6-89AD-2393-16A6-107033D646C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A316B22-2B48-94C9-6246-AE559FEE307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180268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0A6886-F2BA-3A7A-54BD-2C99A2FC648D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62FC2F17-C6F4-0441-BF72-F8F66C5B8A4D}" type="slidenum">
              <a:t>79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04F3C12-C649-6EB8-AE02-A21EC25A837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F88711F-155A-C9A0-E6DF-A0FE409DBEA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24FF68-26D6-AB1C-7300-7420BC407CE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3E2100D6-F765-6042-99B3-0339576182F6}" type="slidenum">
              <a:t>8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0F9CCB4-0B07-BE86-4A83-F90DFE22E762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010EFC7-2C49-A9BC-7DAA-7A1B6C880F4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2B7D25-421F-B37A-DF2E-34596A5C9A67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FA94E62B-57A8-3749-A5E9-19DD36E75EE7}" type="slidenum">
              <a:t>80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6471CEC-5CC3-ED62-C00C-56416F71BC6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76BFBB6-4BCA-B076-85A3-FFC9F86B4FB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0879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35D162-7420-7348-80E2-1F95670883CB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EACA8859-7917-1A47-82F3-97EA509B988A}" type="slidenum">
              <a:t>81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79FE5E6-89AD-2393-16A6-107033D646C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A316B22-2B48-94C9-6246-AE559FEE307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377890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35D162-7420-7348-80E2-1F95670883CB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EACA8859-7917-1A47-82F3-97EA509B988A}" type="slidenum">
              <a:t>82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79FE5E6-89AD-2393-16A6-107033D646C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A316B22-2B48-94C9-6246-AE559FEE307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290190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35D162-7420-7348-80E2-1F95670883CB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EACA8859-7917-1A47-82F3-97EA509B988A}" type="slidenum">
              <a:t>83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79FE5E6-89AD-2393-16A6-107033D646C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A316B22-2B48-94C9-6246-AE559FEE307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682773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922E7A-3B99-0F9F-BC79-409ACC1B267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FF7F2DEB-44ED-4B42-9C4A-16C7EC85E337}" type="slidenum">
              <a:t>84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17C8A05-5764-911F-AED3-72B972902049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D133D71-2623-E03B-2370-E8C05BFD5DB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052DEF-EEE6-762E-A512-2D15828567C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AEA30516-87F1-EA4E-AEC0-C07066FFEC5C}" type="slidenum">
              <a:t>85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5D37123-C074-8A49-A290-BC597919790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1C2B2B1-1A47-4299-8368-B91E8C15F45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B7810A-4FB6-2C1A-47EA-E2D2C8FB194B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F7BB16E8-FAB2-4345-A4B4-842C25245D5D}" type="slidenum">
              <a:t>86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56103C5-EDAE-6489-FE60-C0D6A2AD32C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BA41C1C-3E2C-9D3A-18D0-421D85B1940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2D9C96-8C68-1D9B-DAC3-03F9A6CCEB0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9B793325-84EB-8944-9974-FD53D3E5359F}" type="slidenum">
              <a:t>87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BA49787-6E89-03F2-9806-22114049BFF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C46490C-086F-9362-8514-5B3DD459024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5A199A-3331-F2C2-4C4D-CB762AAAF60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F8C6EAE1-FBA7-484A-A70F-D1F77BF715B5}" type="slidenum">
              <a:t>88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FA30459-D4EC-2C64-5FAC-E4F49DA23A7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6F84FC4-29FC-25EB-F958-8D67561F517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C8D13C-72CD-1882-B31A-28A3F82A812B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0D99BC05-79A2-A142-B938-653BA0ECF750}" type="slidenum">
              <a:t>89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D2C05AF-00C5-27C1-5DAB-355FE4BDC4E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325966D-FB0A-2DC8-A185-148CE0E6542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10EA06-C2AE-5FAA-8E61-F0903A325D8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F842BABB-DC3A-1946-B523-8ABCAD35CEA2}" type="slidenum">
              <a:t>9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603E4B2-8117-B15C-F3AB-BD236A7638E4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0BB6C7D-FA84-E4E2-9D38-48463EF8F20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BFAA72-23B9-1EDA-1882-40E4E3712AA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578C9F34-BF3E-0C45-813F-C5ABBE64C029}" type="slidenum">
              <a:t>90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37ABD61-2AF4-D7DE-B4CB-B3D2125B59C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796FDA2-E36D-8351-360F-EA65144E127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73D3FF-06E8-D046-11E0-638825CB2BDA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5913673A-6295-CE4F-A608-0A6205ABD0D5}" type="slidenum">
              <a:t>91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D7F163D-FC03-4ADB-AC63-9B093CE7F0E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691021A-2441-AA3E-2DD9-28244D57BF9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3B5B9B-3B87-A0F1-A5A0-972F45941E6B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04A5BBFA-F14B-B444-BB68-697F08CB45B7}" type="slidenum">
              <a:t>92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567E05C-6F72-1EE5-D352-890324611931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1A062CE-07BB-AE30-2B70-A374E3C3D86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1595D6-BAA8-D644-B47C-70930BDDCF4A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1E5D49A9-5D4C-A743-BA19-C58C6DFC6432}" type="slidenum">
              <a:t>93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B246BA3-6726-07DA-3641-4C1960115A42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0A1DA87-75FD-A7B6-124E-487DF950EB7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1F5A6F-8332-1F3B-52ED-919130A2D90B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7D56E5E3-853B-8743-B4E3-E8B3704B0325}" type="slidenum">
              <a:t>94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6AD4A71-0B2B-321F-6544-F05ADA5D4877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30F3118-35D3-E08C-2E8B-60C46631E1A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2392D7-7A3A-7B36-7FA8-CE0D362F710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42224B86-852F-4740-8DB3-B42A89BDD94C}" type="slidenum">
              <a:t>95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F34591F-BEEF-1731-52FF-FE173ACC6B7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F220E1F-2305-0226-1905-631A9D9E2B2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320E8D-20F1-EF7E-26F1-E24310CBE2B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4D40BE2D-C921-904E-8D12-663AA2F214C8}" type="slidenum">
              <a:t>96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5C316CD-F3E0-417C-739F-33583BB44A1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323AF60-12E5-686C-810F-3282E666DE5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9CF5BD-F995-BB36-A8A3-F29F0317252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5E28FBF3-71F3-DA46-8BE6-22095A863C27}" type="slidenum">
              <a:t>97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3930227-2A92-088C-B38E-AD1EFEA2ED61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DE17EC1-838E-DA28-600C-04092591EEE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0C684E-4C54-C753-7F54-327691A866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7014AC81-1A78-8B48-802A-1FEBE16CF3FD}" type="slidenum">
              <a:t>98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D2BF4EF-A0E0-63E0-29C2-0AA135E3EDE9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7D92E83-AA32-BC2D-94FD-5F8E559DE6D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2B182A-66B9-D773-6DF2-6185F1CB6AF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3CD7ECD5-46E3-3E4A-82A0-78983AFB8D44}" type="slidenum">
              <a:t>99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6798A94-D8CB-B117-9DBC-A3C0FC4E689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79179DD-CE83-9F2E-7716-ACA6AF84924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F97F11-8CD2-63FD-CA69-EDCAFB9B87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0475" y="1236663"/>
            <a:ext cx="7559675" cy="2632075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733E7A-BD6C-D58B-ECC3-39966DAD6D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0475" y="3970338"/>
            <a:ext cx="7559675" cy="18256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28BAE9-1DFA-FA46-DBEF-3FF7CEB53C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52F27E-458E-3BBC-DA8C-A79D07852D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6603E1-014C-B682-C8E4-17078E9EE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700A45C-C9F5-6E48-9CC5-D3349416AB8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8504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BE9B0C-CD6A-D664-A3E2-A1C20463BC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0E9ED1B-AE3F-9B16-6188-40FCDB1577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441BA6-38C2-A954-A6BD-1252D581AA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9B047A-4B33-B66A-B085-9DD4F7E853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A3A9FD-D5E0-EF3A-4B38-28651B576F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9C5176F-D0BA-574A-A079-3116950DC416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0451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B04039F-A07A-0E9A-3F20-B5775B3295D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308850" y="301625"/>
            <a:ext cx="226695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3233EA9-BC5E-2A19-D9E8-E1FCC091F1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03238" y="301625"/>
            <a:ext cx="6653212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08EDAB-BB21-217E-FEA9-0FDB74FDCE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D10194-148F-8174-1E83-2C950B2338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85D496-8272-F3DF-AE97-5747FBB987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15471F3-11CE-0C4B-94A0-C9A7AB31C6B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6741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13F071-B36D-2C91-A22F-7FEAF7F46F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9A7D39-F4EA-81A2-54DB-93FCC075CE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63B2CA-1F65-F516-49BF-3D553F4A25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5ED61D-D078-03CE-18E6-F697E630A3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397029-3967-9151-3D7A-4F9CD688E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1298110-4F40-8A49-AEF4-F49A04B8BC32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3329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11591F-54DA-7384-3BCD-0BD41AA93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388" y="1884363"/>
            <a:ext cx="8694737" cy="31448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0D4D27-8986-C1C2-AF1A-E43E9AA95E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7388" y="5059363"/>
            <a:ext cx="8694737" cy="16525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123677-C4AC-B5CB-D23A-FF24FA068A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2A968F-5FD7-5365-FA96-7D2E6AF595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3859E0-FD85-013C-74BC-36EBA5BDB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01F3BB6-09ED-8845-AD73-F635A23F25FB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9278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61A1AC-C42B-98CE-FB1B-2BE4468FB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42FD3E-06F4-DC38-3F97-41EC37F399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3238" y="1768475"/>
            <a:ext cx="4459287" cy="43846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076007-6ADA-C70D-874A-1FC10A686F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14925" y="1768475"/>
            <a:ext cx="4460875" cy="43846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E6FB21-E663-E6F7-C20D-772B97167C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E11B13-32B2-4B6A-C43B-9B9C9585CF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9620F6-E7B7-C188-3659-72C961A313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48FEC91-BD06-164F-BCFB-B3A2DE4CFF66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774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63E76-E36E-0D14-ECB1-90AD3E15B6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403225"/>
            <a:ext cx="8694737" cy="14605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F76F81-F2B7-32B4-AB25-B7BAECF1E7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3738" y="1852613"/>
            <a:ext cx="4265612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23D41B-A704-6FE2-CFF3-ED32F63B90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3738" y="2760663"/>
            <a:ext cx="4265612" cy="40624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D5D33DB-D62E-5162-A35E-AE4E17D491D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03813" y="1852613"/>
            <a:ext cx="4284662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3636EE6-F078-83CE-F060-20211466E24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03813" y="2760663"/>
            <a:ext cx="4284662" cy="40624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102F125-E67A-8386-7303-A05113E04C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91716E2-6D90-DECB-DF04-081A62E3DC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7122CDC-2AFF-3D8D-4D0B-0102F3B7B5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CDD5CE7-7DB6-FA45-9970-61B154BF6A3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8443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10B58-847F-6D91-AA74-77D495B1AA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F163393-58D9-830A-22B9-6E28954865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49ECA1-1002-0F45-7B2A-A7DDF3DE35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1748DD-7E57-1422-8128-C34A84FFA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EBCE560-893E-D444-B657-160D22FE9932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5928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3FE335D-FD5F-5B4A-2EA1-7115C31989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AA5760-B666-5252-79AC-146D32559B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779B40-554A-3554-68CB-D255C49022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1057F7A-1F47-6B4A-87A0-90239BECCBF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93114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61D350-50A4-6963-BB69-8F99A3A5A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503238"/>
            <a:ext cx="325120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0A18A-69EC-9352-D058-FF7217D63D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6250" y="1089025"/>
            <a:ext cx="5102225" cy="53721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BCA071-2436-1990-338E-91FBDE61E2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2268538"/>
            <a:ext cx="325120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5818A1-0221-4E84-8233-37EEB1A601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21745A-0407-025B-2E86-8EBF78D72A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B0C5DB-4FA7-2CF2-5EB4-703C3423B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47AD839-1DF1-0247-BAAF-F349AEC47808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0017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0C577B-1BEE-E3A7-49C3-C1825FF412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503238"/>
            <a:ext cx="325120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4FA2887-2D6D-F594-0B6D-911937A855C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86250" y="1089025"/>
            <a:ext cx="5102225" cy="5372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75145D-E5D9-DB98-223A-4ADF17E2BC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2268538"/>
            <a:ext cx="325120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0286A6-9B4B-0BC3-7FD5-9B50B1CBDA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4723FB-8ABA-79CE-C36C-62A643221C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C912A9-3382-7BF7-3D18-0B64B40D1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300D3F1-8F4F-2446-A493-2BC800894E9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9170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9F91390-57AC-12CC-13AD-571D0E41FD3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3999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F95016-6B4C-5EB6-B40E-943F1F9DC5E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DEAED8-0342-A971-128C-41ABDD0E4916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503999" y="6887160"/>
            <a:ext cx="234828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0453E5-5B37-E5B9-78DE-D73C35238AF1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3447360" y="6887160"/>
            <a:ext cx="319500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algn="ctr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EA07A8-2289-33D0-D434-7B6193DE67B6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7227000" y="6887160"/>
            <a:ext cx="234828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algn="r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fld id="{83D1D2F2-05D7-9247-A977-8F9C911D6281}" type="slidenum"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hangingPunct="0">
        <a:tabLst/>
        <a:defRPr lang="en-US" sz="4400" b="0" i="0" u="none" strike="noStrike" kern="1200">
          <a:ln>
            <a:noFill/>
          </a:ln>
          <a:latin typeface="Liberation Sans" pitchFamily="18"/>
        </a:defRPr>
      </a:lvl1pPr>
    </p:titleStyle>
    <p:bodyStyle>
      <a:lvl1pPr marL="0" marR="0" indent="0" hangingPunct="0">
        <a:spcBef>
          <a:spcPts val="0"/>
        </a:spcBef>
        <a:spcAft>
          <a:spcPts val="1414"/>
        </a:spcAft>
        <a:tabLst/>
        <a:defRPr lang="en-US" sz="3200" b="0" i="0" u="none" strike="noStrike" kern="1200">
          <a:ln>
            <a:noFill/>
          </a:ln>
          <a:latin typeface="Liberation Sans" pitchFamily="18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pollev.com/aburtsev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pollev.com/aburtsev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pollev.com/aburtsev" TargetMode="External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hyperlink" Target="https://c9x.me/x86/html/file_module_x86_id_270.html" TargetMode="External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ED88A1-BB20-5CCF-83FF-0719DBE6CB5F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690480"/>
            <a:ext cx="9071640" cy="3881520"/>
          </a:xfrm>
        </p:spPr>
        <p:txBody>
          <a:bodyPr>
            <a:spAutoFit/>
          </a:bodyPr>
          <a:lstStyle/>
          <a:p>
            <a:pPr lvl="0"/>
            <a:r>
              <a:rPr lang="en-US"/>
              <a:t>cs5460/6460: Operating Systems</a:t>
            </a:r>
            <a:br>
              <a:rPr lang="en-US"/>
            </a:br>
            <a:br>
              <a:rPr lang="en-US"/>
            </a:br>
            <a:r>
              <a:rPr lang="en-US"/>
              <a:t>Lecture: Interrupts and Exceptions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C17B86-88AE-890F-7131-59AB6DEF6F6C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503999" y="3475401"/>
            <a:ext cx="9071640" cy="3693319"/>
          </a:xfrm>
        </p:spPr>
        <p:txBody>
          <a:bodyPr anchor="ctr">
            <a:spAutoFit/>
          </a:bodyPr>
          <a:lstStyle/>
          <a:p>
            <a:pPr lvl="0" algn="ctr"/>
            <a:endParaRPr lang="en-US" dirty="0"/>
          </a:p>
          <a:p>
            <a:pPr lvl="0" algn="ctr"/>
            <a:endParaRPr lang="en-US" sz="1400" dirty="0"/>
          </a:p>
          <a:p>
            <a:pPr lvl="0" algn="ctr"/>
            <a:endParaRPr lang="en-US" sz="2600" dirty="0"/>
          </a:p>
          <a:p>
            <a:pPr lvl="0" algn="ctr"/>
            <a:endParaRPr lang="en-US" sz="2000" dirty="0"/>
          </a:p>
          <a:p>
            <a:pPr lvl="0" algn="ctr"/>
            <a:r>
              <a:rPr lang="en-US" sz="2600" dirty="0"/>
              <a:t>Anton Burtsev</a:t>
            </a:r>
          </a:p>
          <a:p>
            <a:pPr lvl="0" algn="ctr"/>
            <a:r>
              <a:rPr lang="en-US" sz="2600" dirty="0"/>
              <a:t>March, 2024</a:t>
            </a:r>
          </a:p>
          <a:p>
            <a:pPr lvl="0" algn="ctr"/>
            <a:endParaRPr lang="en-US" sz="26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40DC569-5652-068D-D485-87E893EF1762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794076" y="519152"/>
            <a:ext cx="8107560" cy="60408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8490F95-751E-04EF-4816-6F7B85823CC3}"/>
              </a:ext>
            </a:extLst>
          </p:cNvPr>
          <p:cNvSpPr txBox="1"/>
          <p:nvPr/>
        </p:nvSpPr>
        <p:spPr>
          <a:xfrm>
            <a:off x="455236" y="5289629"/>
            <a:ext cx="2939040" cy="2124237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000" b="0" i="0" u="none" strike="noStrike" kern="1200" dirty="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Interrupt descriptor table (IDT)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000" b="0" i="0" u="none" strike="noStrike" kern="1200" dirty="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  <a:p>
            <a:pPr marL="342900" marR="0" lvl="0" indent="-34290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  <a:tabLst/>
            </a:pPr>
            <a:r>
              <a:rPr lang="en-US" sz="2000" b="0" i="0" u="none" strike="noStrike" kern="1200" dirty="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Is pointed by the IDTR register</a:t>
            </a:r>
          </a:p>
          <a:p>
            <a:pPr marL="342900" marR="0" lvl="1" indent="-34290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  <a:tabLst/>
            </a:pPr>
            <a:r>
              <a:rPr lang="en-US" sz="2000" b="0" i="0" u="none" strike="noStrike" kern="1200" dirty="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Virtual address</a:t>
            </a:r>
          </a:p>
          <a:p>
            <a:pPr marL="342900" marR="0" lvl="1" indent="-34290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  <a:tabLst/>
            </a:pPr>
            <a:endParaRPr lang="en-US" sz="2000" b="0" i="0" u="none" strike="noStrike" kern="1200" dirty="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  <a:p>
            <a:pPr marL="342900" marR="0" lvl="0" indent="-34290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  <a:tabLst/>
            </a:pPr>
            <a:r>
              <a:rPr lang="en-US" sz="2000" b="0" i="0" u="none" strike="noStrike" kern="1200" dirty="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OS configures the value and loads it into the register (normally during boot)</a:t>
            </a: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9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F21C7E6-165A-CB66-04A4-A5C1077AE2C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629400" y="644760"/>
            <a:ext cx="2971800" cy="2555640"/>
          </a:xfrm>
        </p:spPr>
        <p:txBody>
          <a:bodyPr/>
          <a:lstStyle/>
          <a:p>
            <a:pPr lvl="0"/>
            <a:r>
              <a:rPr lang="en-US"/>
              <a:t>System call path</a:t>
            </a:r>
          </a:p>
          <a:p>
            <a:pPr lvl="0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B6020FD-9062-A4EC-580E-C52AA17B49A1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41200" y="1135800"/>
            <a:ext cx="9656280" cy="55706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9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260697E-2FE5-2956-769B-387B90938ED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457200"/>
            <a:ext cx="9071640" cy="6629400"/>
          </a:xfrm>
        </p:spPr>
        <p:txBody>
          <a:bodyPr/>
          <a:lstStyle/>
          <a:p>
            <a:pPr lvl="0"/>
            <a:endParaRPr lang="en-US" sz="3600">
              <a:solidFill>
                <a:srgbClr val="993366"/>
              </a:solidFill>
              <a:latin typeface="LMMono10" pitchFamily="17"/>
            </a:endParaRPr>
          </a:p>
          <a:p>
            <a:pPr lvl="0"/>
            <a:endParaRPr lang="en-US" sz="3600">
              <a:solidFill>
                <a:srgbClr val="993366"/>
              </a:solidFill>
              <a:latin typeface="LMMono10" pitchFamily="17"/>
            </a:endParaRP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vector64: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  pushl $0    // error code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  pushl $64   // vector #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  jmp alltraps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F529C92-8947-0FEA-3E9F-F4D41B3ECF7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114800" y="301320"/>
            <a:ext cx="5461200" cy="1262160"/>
          </a:xfrm>
        </p:spPr>
        <p:txBody>
          <a:bodyPr/>
          <a:lstStyle/>
          <a:p>
            <a:pPr lvl="0"/>
            <a:r>
              <a:rPr lang="en-US"/>
              <a:t>Where does IDT </a:t>
            </a:r>
            <a:br>
              <a:rPr lang="en-US"/>
            </a:br>
            <a:r>
              <a:rPr lang="en-US"/>
              <a:t>(entry 64) point to?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3FB00B-9AF5-70C5-BC16-6E2A1B47533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257800" y="4759560"/>
            <a:ext cx="4426560" cy="2555640"/>
          </a:xfrm>
        </p:spPr>
        <p:txBody>
          <a:bodyPr/>
          <a:lstStyle/>
          <a:p>
            <a:pPr lvl="0">
              <a:buSzPct val="45000"/>
              <a:buFont typeface="StarSymbol"/>
              <a:buChar char="●"/>
            </a:pPr>
            <a:r>
              <a:rPr lang="en-US"/>
              <a:t>Automatically generated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/>
              <a:t>From vectors.pl</a:t>
            </a:r>
          </a:p>
          <a:p>
            <a:pPr marL="0" lvl="1" indent="0" hangingPunct="0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</a:pPr>
            <a:r>
              <a:rPr lang="en-US" sz="3200">
                <a:latin typeface="Liberation Sans" pitchFamily="18"/>
              </a:rPr>
              <a:t>vector.S</a:t>
            </a: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0AE3925C-20B9-3306-5145-B3955D6E5FBB}"/>
              </a:ext>
            </a:extLst>
          </p:cNvPr>
          <p:cNvSpPr/>
          <p:nvPr/>
        </p:nvSpPr>
        <p:spPr>
          <a:xfrm>
            <a:off x="7772400" y="251460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00CC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int 0x64</a:t>
            </a: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714531B4-82E4-7065-0B77-D5C383ACF859}"/>
              </a:ext>
            </a:extLst>
          </p:cNvPr>
          <p:cNvSpPr/>
          <p:nvPr/>
        </p:nvSpPr>
        <p:spPr>
          <a:xfrm>
            <a:off x="8001000" y="314748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vector64</a:t>
            </a:r>
          </a:p>
        </p:txBody>
      </p:sp>
      <p:cxnSp>
        <p:nvCxnSpPr>
          <p:cNvPr id="7" name="Elbow Connector 6">
            <a:extLst>
              <a:ext uri="{FF2B5EF4-FFF2-40B4-BE49-F238E27FC236}">
                <a16:creationId xmlns:a16="http://schemas.microsoft.com/office/drawing/2014/main" id="{8B2C5741-5773-17BD-521B-7B1D13F7AEA1}"/>
              </a:ext>
            </a:extLst>
          </p:cNvPr>
          <p:cNvCxnSpPr>
            <a:endCxn id="6" idx="3"/>
          </p:cNvCxnSpPr>
          <p:nvPr/>
        </p:nvCxnSpPr>
        <p:spPr>
          <a:xfrm>
            <a:off x="7772400" y="2655360"/>
            <a:ext cx="228600" cy="632880"/>
          </a:xfrm>
          <a:prstGeom prst="bentConnector3">
            <a:avLst/>
          </a:prstGeom>
          <a:noFill/>
          <a:ln w="19080">
            <a:solidFill>
              <a:srgbClr val="000000"/>
            </a:solidFill>
            <a:prstDash val="solid"/>
          </a:ln>
        </p:spPr>
      </p:cxn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9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AE12380-89A9-C41C-A479-C3494F1AB58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486400" y="644760"/>
            <a:ext cx="4343400" cy="1184040"/>
          </a:xfrm>
        </p:spPr>
        <p:txBody>
          <a:bodyPr/>
          <a:lstStyle/>
          <a:p>
            <a:pPr lvl="0" algn="ctr"/>
            <a:r>
              <a:rPr lang="en-US"/>
              <a:t>Kernel stack inside system call</a:t>
            </a:r>
          </a:p>
          <a:p>
            <a:pPr lvl="0"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1BAD47-2465-225A-C015-3004CF0D8302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97800" y="2705040"/>
            <a:ext cx="9406800" cy="272988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Freeform 3">
            <a:extLst>
              <a:ext uri="{FF2B5EF4-FFF2-40B4-BE49-F238E27FC236}">
                <a16:creationId xmlns:a16="http://schemas.microsoft.com/office/drawing/2014/main" id="{3AB529A5-BB45-19B4-96B8-92031270C83F}"/>
              </a:ext>
            </a:extLst>
          </p:cNvPr>
          <p:cNvSpPr/>
          <p:nvPr/>
        </p:nvSpPr>
        <p:spPr>
          <a:xfrm>
            <a:off x="7770959" y="229860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00CC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int 0x64</a:t>
            </a: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1114919D-F70A-82E5-0395-FF4F0B38958D}"/>
              </a:ext>
            </a:extLst>
          </p:cNvPr>
          <p:cNvSpPr/>
          <p:nvPr/>
        </p:nvSpPr>
        <p:spPr>
          <a:xfrm>
            <a:off x="7999560" y="293148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vector64</a:t>
            </a:r>
          </a:p>
        </p:txBody>
      </p:sp>
      <p:cxnSp>
        <p:nvCxnSpPr>
          <p:cNvPr id="6" name="Elbow Connector 5">
            <a:extLst>
              <a:ext uri="{FF2B5EF4-FFF2-40B4-BE49-F238E27FC236}">
                <a16:creationId xmlns:a16="http://schemas.microsoft.com/office/drawing/2014/main" id="{64C1E821-8F6C-1D01-D6A4-B6435FF5C5DE}"/>
              </a:ext>
            </a:extLst>
          </p:cNvPr>
          <p:cNvCxnSpPr>
            <a:endCxn id="5" idx="3"/>
          </p:cNvCxnSpPr>
          <p:nvPr/>
        </p:nvCxnSpPr>
        <p:spPr>
          <a:xfrm>
            <a:off x="7770959" y="2439360"/>
            <a:ext cx="228601" cy="632880"/>
          </a:xfrm>
          <a:prstGeom prst="bentConnector3">
            <a:avLst/>
          </a:prstGeom>
          <a:noFill/>
          <a:ln w="19080">
            <a:solidFill>
              <a:srgbClr val="000000"/>
            </a:solidFill>
            <a:prstDash val="solid"/>
          </a:ln>
        </p:spPr>
      </p:cxn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0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2985859-406E-7540-A575-6475B792DD8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457200"/>
            <a:ext cx="9071640" cy="6629400"/>
          </a:xfrm>
        </p:spPr>
        <p:txBody>
          <a:bodyPr>
            <a:normAutofit fontScale="40000" lnSpcReduction="20000"/>
          </a:bodyPr>
          <a:lstStyle/>
          <a:p>
            <a:pPr lvl="0"/>
            <a:r>
              <a:rPr lang="en-US" sz="3600">
                <a:solidFill>
                  <a:srgbClr val="4700B8"/>
                </a:solidFill>
                <a:latin typeface="LMMono10" pitchFamily="17"/>
              </a:rPr>
              <a:t>3254 alltraps:</a:t>
            </a:r>
          </a:p>
          <a:p>
            <a:pPr lvl="0"/>
            <a:r>
              <a:rPr lang="en-US" sz="3600">
                <a:solidFill>
                  <a:srgbClr val="4700B8"/>
                </a:solidFill>
                <a:latin typeface="LMMono10" pitchFamily="17"/>
              </a:rPr>
              <a:t>3255 # Build trap frame.</a:t>
            </a:r>
          </a:p>
          <a:p>
            <a:pPr lvl="0"/>
            <a:r>
              <a:rPr lang="en-US" sz="3600">
                <a:solidFill>
                  <a:srgbClr val="4700B8"/>
                </a:solidFill>
                <a:latin typeface="LMMono10" pitchFamily="17"/>
              </a:rPr>
              <a:t>3256 pushl %ds</a:t>
            </a:r>
          </a:p>
          <a:p>
            <a:pPr lvl="0"/>
            <a:r>
              <a:rPr lang="en-US" sz="3600">
                <a:solidFill>
                  <a:srgbClr val="4700B8"/>
                </a:solidFill>
                <a:latin typeface="LMMono10" pitchFamily="17"/>
              </a:rPr>
              <a:t>3257 pushl %es</a:t>
            </a:r>
          </a:p>
          <a:p>
            <a:pPr lvl="0"/>
            <a:r>
              <a:rPr lang="en-US" sz="3600">
                <a:solidFill>
                  <a:srgbClr val="4700B8"/>
                </a:solidFill>
                <a:latin typeface="LMMono10" pitchFamily="17"/>
              </a:rPr>
              <a:t>3258 pushl %fs</a:t>
            </a:r>
          </a:p>
          <a:p>
            <a:pPr lvl="0"/>
            <a:r>
              <a:rPr lang="en-US" sz="3600">
                <a:solidFill>
                  <a:srgbClr val="4700B8"/>
                </a:solidFill>
                <a:latin typeface="LMMono10" pitchFamily="17"/>
              </a:rPr>
              <a:t>3259 pushl %gs</a:t>
            </a:r>
          </a:p>
          <a:p>
            <a:pPr lvl="0"/>
            <a:r>
              <a:rPr lang="en-US" sz="3600">
                <a:solidFill>
                  <a:srgbClr val="4700B8"/>
                </a:solidFill>
                <a:latin typeface="LMMono10" pitchFamily="17"/>
              </a:rPr>
              <a:t>3260 </a:t>
            </a:r>
            <a:r>
              <a:rPr lang="en-US" sz="3600" b="1">
                <a:solidFill>
                  <a:srgbClr val="4700B8"/>
                </a:solidFill>
                <a:latin typeface="LMMono10" pitchFamily="17"/>
              </a:rPr>
              <a:t>pushal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3261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3262 # Set up data and per−cpu segments.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3263 movw $(SEG_KDATA&lt;&lt;3), %ax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3264 movw %ax, %ds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3265 movw %ax, %es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3266 movw $(SEG_KCPU&lt;&lt;3), %ax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3267 movw %ax, %fs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3268 movw %ax, %gs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3269</a:t>
            </a:r>
          </a:p>
          <a:p>
            <a:pPr lvl="0"/>
            <a:r>
              <a:rPr lang="en-US" sz="3600">
                <a:solidFill>
                  <a:srgbClr val="4700B8"/>
                </a:solidFill>
                <a:latin typeface="LMMono10" pitchFamily="17"/>
              </a:rPr>
              <a:t>3270 # Call trap(tf), where tf=%esp</a:t>
            </a:r>
          </a:p>
          <a:p>
            <a:pPr lvl="0"/>
            <a:r>
              <a:rPr lang="en-US" sz="3600">
                <a:solidFill>
                  <a:srgbClr val="4700B8"/>
                </a:solidFill>
                <a:latin typeface="LMMono10" pitchFamily="17"/>
              </a:rPr>
              <a:t>3271 pushl %esp</a:t>
            </a:r>
          </a:p>
          <a:p>
            <a:pPr lvl="0"/>
            <a:r>
              <a:rPr lang="en-US" sz="3600">
                <a:solidFill>
                  <a:srgbClr val="4700B8"/>
                </a:solidFill>
                <a:latin typeface="LMMono10" pitchFamily="17"/>
              </a:rPr>
              <a:t>3272 call trap</a:t>
            </a:r>
          </a:p>
          <a:p>
            <a:pPr lvl="0"/>
            <a:endParaRPr lang="en-US" sz="3600">
              <a:solidFill>
                <a:srgbClr val="993366"/>
              </a:solidFill>
              <a:latin typeface="LMMono10" pitchFamily="17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8440164-E43E-2EA8-453B-7350780D67C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114800" y="301320"/>
            <a:ext cx="5461200" cy="1262160"/>
          </a:xfrm>
        </p:spPr>
        <p:txBody>
          <a:bodyPr/>
          <a:lstStyle/>
          <a:p>
            <a:pPr lvl="0"/>
            <a:r>
              <a:rPr lang="en-US"/>
              <a:t>alltraps()</a:t>
            </a: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CC049EE1-A93C-F91D-C4F1-FF86507A9BB9}"/>
              </a:ext>
            </a:extLst>
          </p:cNvPr>
          <p:cNvSpPr/>
          <p:nvPr/>
        </p:nvSpPr>
        <p:spPr>
          <a:xfrm>
            <a:off x="7769520" y="442260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00CC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int 0x64</a:t>
            </a: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A045B353-FC28-674E-D9C5-68B676653AE7}"/>
              </a:ext>
            </a:extLst>
          </p:cNvPr>
          <p:cNvSpPr/>
          <p:nvPr/>
        </p:nvSpPr>
        <p:spPr>
          <a:xfrm>
            <a:off x="7998120" y="505548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vector64</a:t>
            </a:r>
          </a:p>
        </p:txBody>
      </p:sp>
      <p:cxnSp>
        <p:nvCxnSpPr>
          <p:cNvPr id="6" name="Elbow Connector 5">
            <a:extLst>
              <a:ext uri="{FF2B5EF4-FFF2-40B4-BE49-F238E27FC236}">
                <a16:creationId xmlns:a16="http://schemas.microsoft.com/office/drawing/2014/main" id="{83087638-C4B4-A6CF-602E-0F64EDC969E1}"/>
              </a:ext>
            </a:extLst>
          </p:cNvPr>
          <p:cNvCxnSpPr>
            <a:endCxn id="5" idx="3"/>
          </p:cNvCxnSpPr>
          <p:nvPr/>
        </p:nvCxnSpPr>
        <p:spPr>
          <a:xfrm>
            <a:off x="7769520" y="4563360"/>
            <a:ext cx="228600" cy="632880"/>
          </a:xfrm>
          <a:prstGeom prst="bentConnector3">
            <a:avLst/>
          </a:prstGeom>
          <a:noFill/>
          <a:ln w="19080">
            <a:solidFill>
              <a:srgbClr val="000000"/>
            </a:solidFill>
            <a:prstDash val="solid"/>
          </a:ln>
        </p:spPr>
      </p:cxnSp>
      <p:sp>
        <p:nvSpPr>
          <p:cNvPr id="7" name="Freeform 6">
            <a:extLst>
              <a:ext uri="{FF2B5EF4-FFF2-40B4-BE49-F238E27FC236}">
                <a16:creationId xmlns:a16="http://schemas.microsoft.com/office/drawing/2014/main" id="{CE6D1F9B-2959-A8B0-35CE-A669DC785D08}"/>
              </a:ext>
            </a:extLst>
          </p:cNvPr>
          <p:cNvSpPr/>
          <p:nvPr/>
        </p:nvSpPr>
        <p:spPr>
          <a:xfrm>
            <a:off x="8214120" y="559548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alltraps</a:t>
            </a:r>
          </a:p>
        </p:txBody>
      </p:sp>
      <p:cxnSp>
        <p:nvCxnSpPr>
          <p:cNvPr id="8" name="Elbow Connector 7">
            <a:extLst>
              <a:ext uri="{FF2B5EF4-FFF2-40B4-BE49-F238E27FC236}">
                <a16:creationId xmlns:a16="http://schemas.microsoft.com/office/drawing/2014/main" id="{1D03E04F-A6E0-CF1A-C6E1-C6485AC6F785}"/>
              </a:ext>
            </a:extLst>
          </p:cNvPr>
          <p:cNvCxnSpPr>
            <a:stCxn id="5" idx="3"/>
            <a:endCxn id="7" idx="3"/>
          </p:cNvCxnSpPr>
          <p:nvPr/>
        </p:nvCxnSpPr>
        <p:spPr>
          <a:xfrm rot="10800000" flipH="1" flipV="1">
            <a:off x="7998120" y="5196240"/>
            <a:ext cx="216000" cy="540000"/>
          </a:xfrm>
          <a:prstGeom prst="bentConnector3">
            <a:avLst>
              <a:gd name="adj1" fmla="val -105833"/>
            </a:avLst>
          </a:prstGeom>
          <a:noFill/>
          <a:ln w="19080">
            <a:solidFill>
              <a:srgbClr val="000000"/>
            </a:solidFill>
            <a:prstDash val="solid"/>
          </a:ln>
        </p:spPr>
      </p:cxn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9D5362F-0B1E-4D68-D7D4-1395DD0E017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486400" y="644760"/>
            <a:ext cx="4343400" cy="1184040"/>
          </a:xfrm>
        </p:spPr>
        <p:txBody>
          <a:bodyPr/>
          <a:lstStyle/>
          <a:p>
            <a:pPr lvl="0" algn="ctr"/>
            <a:r>
              <a:rPr lang="en-US"/>
              <a:t>Kernel stack inside system call</a:t>
            </a:r>
          </a:p>
          <a:p>
            <a:pPr lvl="0"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3CEB7E1-0DF1-A479-7E53-6A6ABB936D42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25800" y="2291040"/>
            <a:ext cx="9406800" cy="362232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Freeform 3">
            <a:extLst>
              <a:ext uri="{FF2B5EF4-FFF2-40B4-BE49-F238E27FC236}">
                <a16:creationId xmlns:a16="http://schemas.microsoft.com/office/drawing/2014/main" id="{A9BB8016-8F73-1403-4512-2978A2C5D1ED}"/>
              </a:ext>
            </a:extLst>
          </p:cNvPr>
          <p:cNvSpPr/>
          <p:nvPr/>
        </p:nvSpPr>
        <p:spPr>
          <a:xfrm>
            <a:off x="7770959" y="442260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00CC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int 0x32</a:t>
            </a: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FD7DCC91-9ABC-F360-2A6B-755FB3470F5C}"/>
              </a:ext>
            </a:extLst>
          </p:cNvPr>
          <p:cNvSpPr/>
          <p:nvPr/>
        </p:nvSpPr>
        <p:spPr>
          <a:xfrm>
            <a:off x="7999560" y="505548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vector32</a:t>
            </a:r>
          </a:p>
        </p:txBody>
      </p:sp>
      <p:cxnSp>
        <p:nvCxnSpPr>
          <p:cNvPr id="6" name="Elbow Connector 5">
            <a:extLst>
              <a:ext uri="{FF2B5EF4-FFF2-40B4-BE49-F238E27FC236}">
                <a16:creationId xmlns:a16="http://schemas.microsoft.com/office/drawing/2014/main" id="{C33227F9-DA94-D4CE-9465-5EEDBF91574F}"/>
              </a:ext>
            </a:extLst>
          </p:cNvPr>
          <p:cNvCxnSpPr>
            <a:endCxn id="5" idx="3"/>
          </p:cNvCxnSpPr>
          <p:nvPr/>
        </p:nvCxnSpPr>
        <p:spPr>
          <a:xfrm>
            <a:off x="7770959" y="4563360"/>
            <a:ext cx="228601" cy="632880"/>
          </a:xfrm>
          <a:prstGeom prst="bentConnector3">
            <a:avLst/>
          </a:prstGeom>
          <a:noFill/>
          <a:ln w="19080">
            <a:solidFill>
              <a:srgbClr val="000000"/>
            </a:solidFill>
            <a:prstDash val="solid"/>
          </a:ln>
        </p:spPr>
      </p:cxnSp>
      <p:sp>
        <p:nvSpPr>
          <p:cNvPr id="7" name="Freeform 6">
            <a:extLst>
              <a:ext uri="{FF2B5EF4-FFF2-40B4-BE49-F238E27FC236}">
                <a16:creationId xmlns:a16="http://schemas.microsoft.com/office/drawing/2014/main" id="{5F54E67F-7D7A-360E-9A1A-C275FCB117F1}"/>
              </a:ext>
            </a:extLst>
          </p:cNvPr>
          <p:cNvSpPr/>
          <p:nvPr/>
        </p:nvSpPr>
        <p:spPr>
          <a:xfrm>
            <a:off x="8215560" y="559548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alltraps</a:t>
            </a:r>
          </a:p>
        </p:txBody>
      </p:sp>
      <p:cxnSp>
        <p:nvCxnSpPr>
          <p:cNvPr id="8" name="Elbow Connector 7">
            <a:extLst>
              <a:ext uri="{FF2B5EF4-FFF2-40B4-BE49-F238E27FC236}">
                <a16:creationId xmlns:a16="http://schemas.microsoft.com/office/drawing/2014/main" id="{95969BC4-919A-BFAC-B97A-0661CFE36073}"/>
              </a:ext>
            </a:extLst>
          </p:cNvPr>
          <p:cNvCxnSpPr>
            <a:stCxn id="5" idx="3"/>
            <a:endCxn id="7" idx="3"/>
          </p:cNvCxnSpPr>
          <p:nvPr/>
        </p:nvCxnSpPr>
        <p:spPr>
          <a:xfrm rot="10800000" flipH="1" flipV="1">
            <a:off x="7999560" y="5196240"/>
            <a:ext cx="216000" cy="540000"/>
          </a:xfrm>
          <a:prstGeom prst="bentConnector3">
            <a:avLst>
              <a:gd name="adj1" fmla="val -105833"/>
            </a:avLst>
          </a:prstGeom>
          <a:noFill/>
          <a:ln w="19080">
            <a:solidFill>
              <a:srgbClr val="000000"/>
            </a:solidFill>
            <a:prstDash val="solid"/>
          </a:ln>
        </p:spPr>
      </p:cxn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0F26284-1A2B-8BD2-53A4-158D39F2E52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457200"/>
            <a:ext cx="9071640" cy="6629400"/>
          </a:xfrm>
        </p:spPr>
        <p:txBody>
          <a:bodyPr>
            <a:normAutofit fontScale="62500" lnSpcReduction="20000"/>
          </a:bodyPr>
          <a:lstStyle/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3351 trap(struct trapframe *tf)</a:t>
            </a:r>
          </a:p>
          <a:p>
            <a:pPr lvl="0"/>
            <a:r>
              <a:rPr lang="en-US" sz="3600">
                <a:solidFill>
                  <a:srgbClr val="94476B"/>
                </a:solidFill>
                <a:latin typeface="LMMono10" pitchFamily="17"/>
              </a:rPr>
              <a:t>3352 {</a:t>
            </a:r>
          </a:p>
          <a:p>
            <a:pPr lvl="0"/>
            <a:r>
              <a:rPr lang="en-US" sz="3600">
                <a:solidFill>
                  <a:srgbClr val="000099"/>
                </a:solidFill>
                <a:latin typeface="LMMono10" pitchFamily="17"/>
              </a:rPr>
              <a:t>3353   if(tf−&gt;trapno == T_SYSCALL){</a:t>
            </a:r>
          </a:p>
          <a:p>
            <a:pPr lvl="0"/>
            <a:r>
              <a:rPr lang="en-US" sz="3600">
                <a:solidFill>
                  <a:srgbClr val="000099"/>
                </a:solidFill>
                <a:latin typeface="LMMono10" pitchFamily="17"/>
              </a:rPr>
              <a:t>3354     if(proc−&gt;killed)</a:t>
            </a:r>
          </a:p>
          <a:p>
            <a:pPr lvl="0"/>
            <a:r>
              <a:rPr lang="en-US" sz="3600">
                <a:solidFill>
                  <a:srgbClr val="000099"/>
                </a:solidFill>
                <a:latin typeface="LMMono10" pitchFamily="17"/>
              </a:rPr>
              <a:t>3355       exit();</a:t>
            </a:r>
          </a:p>
          <a:p>
            <a:pPr lvl="0"/>
            <a:r>
              <a:rPr lang="en-US" sz="3600">
                <a:solidFill>
                  <a:srgbClr val="000099"/>
                </a:solidFill>
                <a:latin typeface="LMMono10" pitchFamily="17"/>
              </a:rPr>
              <a:t>3356     proc−&gt;tf = tf;</a:t>
            </a:r>
          </a:p>
          <a:p>
            <a:pPr lvl="0"/>
            <a:r>
              <a:rPr lang="en-US" sz="3600">
                <a:solidFill>
                  <a:srgbClr val="000099"/>
                </a:solidFill>
                <a:latin typeface="LMMono10" pitchFamily="17"/>
              </a:rPr>
              <a:t>3357     syscall();</a:t>
            </a:r>
          </a:p>
          <a:p>
            <a:pPr lvl="0"/>
            <a:r>
              <a:rPr lang="en-US" sz="3600">
                <a:solidFill>
                  <a:srgbClr val="000099"/>
                </a:solidFill>
                <a:latin typeface="LMMono10" pitchFamily="17"/>
              </a:rPr>
              <a:t>3358     if(proc−&gt;killed)</a:t>
            </a:r>
          </a:p>
          <a:p>
            <a:pPr lvl="0"/>
            <a:r>
              <a:rPr lang="en-US" sz="3600">
                <a:solidFill>
                  <a:srgbClr val="000099"/>
                </a:solidFill>
                <a:latin typeface="LMMono10" pitchFamily="17"/>
              </a:rPr>
              <a:t>3359       exit();</a:t>
            </a:r>
          </a:p>
          <a:p>
            <a:pPr lvl="0"/>
            <a:r>
              <a:rPr lang="en-US" sz="3600">
                <a:solidFill>
                  <a:srgbClr val="000099"/>
                </a:solidFill>
                <a:latin typeface="LMMono10" pitchFamily="17"/>
              </a:rPr>
              <a:t>3360     return;</a:t>
            </a:r>
          </a:p>
          <a:p>
            <a:pPr lvl="0"/>
            <a:r>
              <a:rPr lang="en-US" sz="3600">
                <a:solidFill>
                  <a:srgbClr val="000099"/>
                </a:solidFill>
                <a:latin typeface="LMMono10" pitchFamily="17"/>
              </a:rPr>
              <a:t>3361   }</a:t>
            </a:r>
          </a:p>
          <a:p>
            <a:pPr lvl="0"/>
            <a:r>
              <a:rPr lang="en-US" sz="3600">
                <a:solidFill>
                  <a:srgbClr val="94476B"/>
                </a:solidFill>
                <a:latin typeface="LMMono10" pitchFamily="17"/>
              </a:rPr>
              <a:t>3362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3363   switch(tf−&gt;trapno){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3364   case T_IRQ0 + IRQ_TIMER:</a:t>
            </a:r>
          </a:p>
          <a:p>
            <a:pPr lvl="0"/>
            <a:endParaRPr lang="en-US" sz="3600">
              <a:solidFill>
                <a:srgbClr val="993366"/>
              </a:solidFill>
              <a:latin typeface="LMMono10" pitchFamily="17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FD24425-33A2-5C83-6C79-F24FC0FF4E98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29200" y="2057400"/>
            <a:ext cx="5029200" cy="1875239"/>
          </a:xfrm>
        </p:spPr>
        <p:txBody>
          <a:bodyPr/>
          <a:lstStyle/>
          <a:p>
            <a:pPr lvl="0"/>
            <a:r>
              <a:rPr lang="en-US"/>
              <a:t>System call handling inside </a:t>
            </a:r>
            <a:r>
              <a:rPr lang="en-US">
                <a:solidFill>
                  <a:srgbClr val="3399FF"/>
                </a:solidFill>
              </a:rPr>
              <a:t>trap()</a:t>
            </a: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1F8CB11A-2C76-BDE6-0B7A-2B05CD04ED18}"/>
              </a:ext>
            </a:extLst>
          </p:cNvPr>
          <p:cNvSpPr/>
          <p:nvPr/>
        </p:nvSpPr>
        <p:spPr>
          <a:xfrm>
            <a:off x="7768080" y="442260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00CC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int 0x64</a:t>
            </a: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DACB8A4E-B244-7F11-C46F-DADD6E89DB52}"/>
              </a:ext>
            </a:extLst>
          </p:cNvPr>
          <p:cNvSpPr/>
          <p:nvPr/>
        </p:nvSpPr>
        <p:spPr>
          <a:xfrm>
            <a:off x="7996680" y="505548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vector64</a:t>
            </a:r>
          </a:p>
        </p:txBody>
      </p:sp>
      <p:cxnSp>
        <p:nvCxnSpPr>
          <p:cNvPr id="6" name="Elbow Connector 5">
            <a:extLst>
              <a:ext uri="{FF2B5EF4-FFF2-40B4-BE49-F238E27FC236}">
                <a16:creationId xmlns:a16="http://schemas.microsoft.com/office/drawing/2014/main" id="{0D45EC5F-4A6C-ADA5-24B3-4DFAB71F76B0}"/>
              </a:ext>
            </a:extLst>
          </p:cNvPr>
          <p:cNvCxnSpPr>
            <a:endCxn id="5" idx="3"/>
          </p:cNvCxnSpPr>
          <p:nvPr/>
        </p:nvCxnSpPr>
        <p:spPr>
          <a:xfrm>
            <a:off x="7768080" y="4563360"/>
            <a:ext cx="228600" cy="632880"/>
          </a:xfrm>
          <a:prstGeom prst="bentConnector3">
            <a:avLst/>
          </a:prstGeom>
          <a:noFill/>
          <a:ln w="19080">
            <a:solidFill>
              <a:srgbClr val="000000"/>
            </a:solidFill>
            <a:prstDash val="solid"/>
          </a:ln>
        </p:spPr>
      </p:cxnSp>
      <p:sp>
        <p:nvSpPr>
          <p:cNvPr id="7" name="Freeform 6">
            <a:extLst>
              <a:ext uri="{FF2B5EF4-FFF2-40B4-BE49-F238E27FC236}">
                <a16:creationId xmlns:a16="http://schemas.microsoft.com/office/drawing/2014/main" id="{DAB5B810-6B42-1B95-8FFC-7E1B31F310DA}"/>
              </a:ext>
            </a:extLst>
          </p:cNvPr>
          <p:cNvSpPr/>
          <p:nvPr/>
        </p:nvSpPr>
        <p:spPr>
          <a:xfrm>
            <a:off x="8212680" y="559548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alltraps</a:t>
            </a:r>
          </a:p>
        </p:txBody>
      </p:sp>
      <p:cxnSp>
        <p:nvCxnSpPr>
          <p:cNvPr id="8" name="Elbow Connector 7">
            <a:extLst>
              <a:ext uri="{FF2B5EF4-FFF2-40B4-BE49-F238E27FC236}">
                <a16:creationId xmlns:a16="http://schemas.microsoft.com/office/drawing/2014/main" id="{4443E58B-C32C-186B-201D-E05013291DFB}"/>
              </a:ext>
            </a:extLst>
          </p:cNvPr>
          <p:cNvCxnSpPr>
            <a:stCxn id="5" idx="3"/>
            <a:endCxn id="7" idx="3"/>
          </p:cNvCxnSpPr>
          <p:nvPr/>
        </p:nvCxnSpPr>
        <p:spPr>
          <a:xfrm rot="10800000" flipH="1" flipV="1">
            <a:off x="7996680" y="5196240"/>
            <a:ext cx="216000" cy="540000"/>
          </a:xfrm>
          <a:prstGeom prst="bentConnector3">
            <a:avLst>
              <a:gd name="adj1" fmla="val -105833"/>
            </a:avLst>
          </a:prstGeom>
          <a:noFill/>
          <a:ln w="19080">
            <a:solidFill>
              <a:srgbClr val="000000"/>
            </a:solidFill>
            <a:prstDash val="solid"/>
          </a:ln>
        </p:spPr>
      </p:cxnSp>
      <p:sp>
        <p:nvSpPr>
          <p:cNvPr id="9" name="Freeform 8">
            <a:extLst>
              <a:ext uri="{FF2B5EF4-FFF2-40B4-BE49-F238E27FC236}">
                <a16:creationId xmlns:a16="http://schemas.microsoft.com/office/drawing/2014/main" id="{16CDDD18-78A3-ADF6-EB14-2262EBB00D92}"/>
              </a:ext>
            </a:extLst>
          </p:cNvPr>
          <p:cNvSpPr/>
          <p:nvPr/>
        </p:nvSpPr>
        <p:spPr>
          <a:xfrm>
            <a:off x="8348760" y="617004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trap(*tf)</a:t>
            </a:r>
          </a:p>
        </p:txBody>
      </p:sp>
      <p:cxnSp>
        <p:nvCxnSpPr>
          <p:cNvPr id="10" name="Elbow Connector 9">
            <a:extLst>
              <a:ext uri="{FF2B5EF4-FFF2-40B4-BE49-F238E27FC236}">
                <a16:creationId xmlns:a16="http://schemas.microsoft.com/office/drawing/2014/main" id="{10777B23-58A5-370E-0B11-358F93749329}"/>
              </a:ext>
            </a:extLst>
          </p:cNvPr>
          <p:cNvCxnSpPr>
            <a:endCxn id="9" idx="3"/>
          </p:cNvCxnSpPr>
          <p:nvPr/>
        </p:nvCxnSpPr>
        <p:spPr>
          <a:xfrm>
            <a:off x="8212680" y="5736240"/>
            <a:ext cx="136080" cy="574560"/>
          </a:xfrm>
          <a:prstGeom prst="bentConnector3">
            <a:avLst/>
          </a:prstGeom>
          <a:noFill/>
          <a:ln w="19080">
            <a:solidFill>
              <a:srgbClr val="000000"/>
            </a:solidFill>
            <a:prstDash val="solid"/>
          </a:ln>
        </p:spPr>
      </p:cxn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E5C4DD-0C19-B275-53A9-8AE882053BE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Syscall number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0BE073-FAC8-0E96-2E53-43B11EC5963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>
              <a:buSzPct val="45000"/>
              <a:buFont typeface="StarSymbol"/>
              <a:buChar char="●"/>
            </a:pPr>
            <a:r>
              <a:rPr lang="en-US"/>
              <a:t>System call number is passed in the %eax register</a:t>
            </a:r>
          </a:p>
          <a:p>
            <a:pPr marL="0" lvl="1" indent="0" hangingPunct="0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</a:pPr>
            <a:r>
              <a:rPr lang="en-US" sz="3200">
                <a:latin typeface="Liberation Sans" pitchFamily="18"/>
              </a:rPr>
              <a:t>To distinguish which syscall to invoke,</a:t>
            </a:r>
          </a:p>
          <a:p>
            <a:pPr marL="0" lvl="2" indent="0" hangingPunct="0">
              <a:spcBef>
                <a:spcPts val="0"/>
              </a:spcBef>
              <a:spcAft>
                <a:spcPts val="1414"/>
              </a:spcAft>
              <a:buSzPct val="75000"/>
              <a:buFont typeface="StarSymbol"/>
              <a:buChar char="–"/>
            </a:pPr>
            <a:r>
              <a:rPr lang="en-US" sz="3200">
                <a:latin typeface="Liberation Sans" pitchFamily="18"/>
              </a:rPr>
              <a:t>e.g., sys_read, sys_exec, etc.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/>
              <a:t>alltrap() saves it along with all other registers</a:t>
            </a: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58D62BE-A468-A2CB-44F1-1AEC569C55C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457200"/>
            <a:ext cx="9071640" cy="6629400"/>
          </a:xfrm>
        </p:spPr>
        <p:txBody>
          <a:bodyPr>
            <a:normAutofit fontScale="70000" lnSpcReduction="20000"/>
          </a:bodyPr>
          <a:lstStyle/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3625 syscall(void)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3626 {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3627   int num;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3628</a:t>
            </a:r>
          </a:p>
          <a:p>
            <a:pPr lvl="0"/>
            <a:r>
              <a:rPr lang="en-US" sz="3600" b="1">
                <a:solidFill>
                  <a:srgbClr val="993366"/>
                </a:solidFill>
                <a:latin typeface="LMMono10" pitchFamily="17"/>
              </a:rPr>
              <a:t>3629   num = proc−&gt;tf−&gt;eax;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3630   if(num &gt; 0 &amp;&amp; num &lt; NELEM(syscalls) &amp;&amp; syscalls[num])        {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3631     proc−&gt;tf−&gt;eax = syscalls[num]();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3632   } else {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3633     cprintf("%d %s: unknown sys call %d\n",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3634     proc−&gt;pid, proc−&gt;name, num);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3635     proc−&gt;tf−&gt;eax = −1;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3636   }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3637 }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079BC03-0A46-FD46-7A8B-FB7B044814B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343400" y="228600"/>
            <a:ext cx="5461200" cy="1879560"/>
          </a:xfrm>
        </p:spPr>
        <p:txBody>
          <a:bodyPr/>
          <a:lstStyle/>
          <a:p>
            <a:pPr lvl="0"/>
            <a:r>
              <a:rPr lang="en-US"/>
              <a:t>syscall(): get the number from the trap frame</a:t>
            </a: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36E3E89B-C5CA-8985-4F46-137AB2BE6606}"/>
              </a:ext>
            </a:extLst>
          </p:cNvPr>
          <p:cNvSpPr/>
          <p:nvPr/>
        </p:nvSpPr>
        <p:spPr>
          <a:xfrm>
            <a:off x="7804080" y="377460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00CC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int 0x64</a:t>
            </a: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56676046-228D-3B47-7CAE-F1D527D729C5}"/>
              </a:ext>
            </a:extLst>
          </p:cNvPr>
          <p:cNvSpPr/>
          <p:nvPr/>
        </p:nvSpPr>
        <p:spPr>
          <a:xfrm>
            <a:off x="8032680" y="440748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vector64</a:t>
            </a:r>
          </a:p>
        </p:txBody>
      </p:sp>
      <p:cxnSp>
        <p:nvCxnSpPr>
          <p:cNvPr id="6" name="Elbow Connector 5">
            <a:extLst>
              <a:ext uri="{FF2B5EF4-FFF2-40B4-BE49-F238E27FC236}">
                <a16:creationId xmlns:a16="http://schemas.microsoft.com/office/drawing/2014/main" id="{4249021A-AB66-69F4-1274-8FEE89FFEB60}"/>
              </a:ext>
            </a:extLst>
          </p:cNvPr>
          <p:cNvCxnSpPr>
            <a:endCxn id="5" idx="3"/>
          </p:cNvCxnSpPr>
          <p:nvPr/>
        </p:nvCxnSpPr>
        <p:spPr>
          <a:xfrm>
            <a:off x="7804080" y="3915360"/>
            <a:ext cx="228600" cy="632880"/>
          </a:xfrm>
          <a:prstGeom prst="bentConnector3">
            <a:avLst/>
          </a:prstGeom>
          <a:noFill/>
          <a:ln w="19080">
            <a:solidFill>
              <a:srgbClr val="000000"/>
            </a:solidFill>
            <a:prstDash val="solid"/>
          </a:ln>
        </p:spPr>
      </p:cxnSp>
      <p:sp>
        <p:nvSpPr>
          <p:cNvPr id="7" name="Freeform 6">
            <a:extLst>
              <a:ext uri="{FF2B5EF4-FFF2-40B4-BE49-F238E27FC236}">
                <a16:creationId xmlns:a16="http://schemas.microsoft.com/office/drawing/2014/main" id="{BD5F2A6C-CAFB-5005-B7BB-E53B81A56A96}"/>
              </a:ext>
            </a:extLst>
          </p:cNvPr>
          <p:cNvSpPr/>
          <p:nvPr/>
        </p:nvSpPr>
        <p:spPr>
          <a:xfrm>
            <a:off x="8248680" y="494748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alltraps</a:t>
            </a:r>
          </a:p>
        </p:txBody>
      </p:sp>
      <p:cxnSp>
        <p:nvCxnSpPr>
          <p:cNvPr id="8" name="Elbow Connector 7">
            <a:extLst>
              <a:ext uri="{FF2B5EF4-FFF2-40B4-BE49-F238E27FC236}">
                <a16:creationId xmlns:a16="http://schemas.microsoft.com/office/drawing/2014/main" id="{ECC7E58A-0F59-DDCF-A050-EA1371304FF7}"/>
              </a:ext>
            </a:extLst>
          </p:cNvPr>
          <p:cNvCxnSpPr>
            <a:stCxn id="5" idx="3"/>
            <a:endCxn id="7" idx="3"/>
          </p:cNvCxnSpPr>
          <p:nvPr/>
        </p:nvCxnSpPr>
        <p:spPr>
          <a:xfrm rot="10800000" flipH="1" flipV="1">
            <a:off x="8032680" y="4548240"/>
            <a:ext cx="216000" cy="540000"/>
          </a:xfrm>
          <a:prstGeom prst="bentConnector3">
            <a:avLst>
              <a:gd name="adj1" fmla="val -105833"/>
            </a:avLst>
          </a:prstGeom>
          <a:noFill/>
          <a:ln w="19080">
            <a:solidFill>
              <a:srgbClr val="000000"/>
            </a:solidFill>
            <a:prstDash val="solid"/>
          </a:ln>
        </p:spPr>
      </p:cxnSp>
      <p:sp>
        <p:nvSpPr>
          <p:cNvPr id="9" name="Freeform 8">
            <a:extLst>
              <a:ext uri="{FF2B5EF4-FFF2-40B4-BE49-F238E27FC236}">
                <a16:creationId xmlns:a16="http://schemas.microsoft.com/office/drawing/2014/main" id="{54E15039-13B3-78F9-DEC2-E0FC363EBE2C}"/>
              </a:ext>
            </a:extLst>
          </p:cNvPr>
          <p:cNvSpPr/>
          <p:nvPr/>
        </p:nvSpPr>
        <p:spPr>
          <a:xfrm>
            <a:off x="8384760" y="552204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trap(*tf)</a:t>
            </a:r>
          </a:p>
        </p:txBody>
      </p:sp>
      <p:cxnSp>
        <p:nvCxnSpPr>
          <p:cNvPr id="10" name="Elbow Connector 9">
            <a:extLst>
              <a:ext uri="{FF2B5EF4-FFF2-40B4-BE49-F238E27FC236}">
                <a16:creationId xmlns:a16="http://schemas.microsoft.com/office/drawing/2014/main" id="{8CD383FC-A6E2-26F9-7D7C-19D1D2A0E6F6}"/>
              </a:ext>
            </a:extLst>
          </p:cNvPr>
          <p:cNvCxnSpPr>
            <a:endCxn id="9" idx="3"/>
          </p:cNvCxnSpPr>
          <p:nvPr/>
        </p:nvCxnSpPr>
        <p:spPr>
          <a:xfrm>
            <a:off x="8248680" y="5088240"/>
            <a:ext cx="136080" cy="574560"/>
          </a:xfrm>
          <a:prstGeom prst="bentConnector3">
            <a:avLst/>
          </a:prstGeom>
          <a:noFill/>
          <a:ln w="19080">
            <a:solidFill>
              <a:srgbClr val="000000"/>
            </a:solidFill>
            <a:prstDash val="solid"/>
          </a:ln>
        </p:spPr>
      </p:cxnSp>
      <p:sp>
        <p:nvSpPr>
          <p:cNvPr id="11" name="Freeform 10">
            <a:extLst>
              <a:ext uri="{FF2B5EF4-FFF2-40B4-BE49-F238E27FC236}">
                <a16:creationId xmlns:a16="http://schemas.microsoft.com/office/drawing/2014/main" id="{4A338504-9C69-7FE7-4B4C-0C8A0A1842FA}"/>
              </a:ext>
            </a:extLst>
          </p:cNvPr>
          <p:cNvSpPr/>
          <p:nvPr/>
        </p:nvSpPr>
        <p:spPr>
          <a:xfrm>
            <a:off x="8494200" y="615708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syscall()</a:t>
            </a:r>
          </a:p>
        </p:txBody>
      </p:sp>
      <p:cxnSp>
        <p:nvCxnSpPr>
          <p:cNvPr id="12" name="Elbow Connector 11">
            <a:extLst>
              <a:ext uri="{FF2B5EF4-FFF2-40B4-BE49-F238E27FC236}">
                <a16:creationId xmlns:a16="http://schemas.microsoft.com/office/drawing/2014/main" id="{7FB79DE6-8E4D-C399-940A-731ABF1A90D8}"/>
              </a:ext>
            </a:extLst>
          </p:cNvPr>
          <p:cNvCxnSpPr>
            <a:stCxn id="9" idx="3"/>
            <a:endCxn id="11" idx="3"/>
          </p:cNvCxnSpPr>
          <p:nvPr/>
        </p:nvCxnSpPr>
        <p:spPr>
          <a:xfrm rot="10800000" flipH="1" flipV="1">
            <a:off x="8384760" y="5662800"/>
            <a:ext cx="109440" cy="635040"/>
          </a:xfrm>
          <a:prstGeom prst="bentConnector3">
            <a:avLst>
              <a:gd name="adj1" fmla="val -208882"/>
            </a:avLst>
          </a:prstGeom>
          <a:noFill/>
          <a:ln w="19080">
            <a:solidFill>
              <a:srgbClr val="000000"/>
            </a:solidFill>
            <a:prstDash val="solid"/>
          </a:ln>
        </p:spPr>
      </p:cxn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5D1472-491C-3DBD-83B1-4EB7EA2B938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457200"/>
            <a:ext cx="9071640" cy="6629400"/>
          </a:xfrm>
        </p:spPr>
        <p:txBody>
          <a:bodyPr>
            <a:normAutofit fontScale="70000" lnSpcReduction="20000"/>
          </a:bodyPr>
          <a:lstStyle/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3625 syscall(void)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3626 {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3627   int num;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3628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3629   num = proc−&gt;tf−&gt;eax;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3630   if(num &gt; 0 &amp;&amp; num &lt; NELEM(syscalls) &amp;&amp; syscalls[num])        {</a:t>
            </a:r>
          </a:p>
          <a:p>
            <a:pPr lvl="0"/>
            <a:r>
              <a:rPr lang="en-US" sz="3600" b="1">
                <a:solidFill>
                  <a:srgbClr val="993366"/>
                </a:solidFill>
                <a:latin typeface="LMMono10" pitchFamily="17"/>
              </a:rPr>
              <a:t>3631     proc−&gt;tf−&gt;eax = syscalls[num]();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3632   } else {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3633     cprintf("%d %s: unknown sys call %d\n",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3634     proc−&gt;pid, proc−&gt;name, num);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3635     proc−&gt;tf−&gt;eax = −1;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3636   }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3637 }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28AB641-C4E4-6117-0424-54BE209C4407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343400" y="537120"/>
            <a:ext cx="5461200" cy="1262160"/>
          </a:xfrm>
        </p:spPr>
        <p:txBody>
          <a:bodyPr/>
          <a:lstStyle/>
          <a:p>
            <a:pPr lvl="0"/>
            <a:r>
              <a:rPr lang="en-US"/>
              <a:t>syscall(): process a syscall from the table</a:t>
            </a: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BC6A8C8-0B71-1F6D-3953-70A21F2B05A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457200"/>
            <a:ext cx="9071640" cy="6629400"/>
          </a:xfrm>
        </p:spPr>
        <p:txBody>
          <a:bodyPr>
            <a:normAutofit fontScale="25000" lnSpcReduction="20000"/>
          </a:bodyPr>
          <a:lstStyle/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3600 static int (*syscalls[])(void) = {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3601   [SYS_fork] sys_fork,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3602   [SYS_exit] sys_exit,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3603   [SYS_wait] sys_wait,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3604   [SYS_pipe] sys_pipe,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3605   [SYS_read] sys_read,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3606   [SYS_kill] sys_kill,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3607   [SYS_exec] sys_exec,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3608   [SYS_fstat] sys_fstat,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3609   [SYS_chdir] sys_chdir,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3610   [SYS_dup] sys_dup,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3611   [SYS_getpid] sys_getpid,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3612   [SYS_sbrk] sys_sbrk,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3613   [SYS_sleep] sys_sleep,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3614   [SYS_uptime] sys_uptime,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3615   [SYS_open] sys_open,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3616   [SYS_write] sys_write,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3617   [SYS_mknod] sys_mknod,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3618   [SYS_unlink] sys_unlink,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3619   [SYS_link] sys_link,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3620   [SYS_mkdir] sys_mkdir,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3621   [SYS_close] sys_close,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3622 };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92AAACA-BBDF-0AE3-2397-75EEEBC5FE67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343400" y="537120"/>
            <a:ext cx="5461200" cy="1262160"/>
          </a:xfrm>
        </p:spPr>
        <p:txBody>
          <a:bodyPr/>
          <a:lstStyle/>
          <a:p>
            <a:pPr lvl="0"/>
            <a:r>
              <a:rPr lang="en-US"/>
              <a:t>System call table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55C37D7-F5CD-2C5E-F00A-4A439269AEE9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914400" y="588600"/>
            <a:ext cx="8107560" cy="60408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reeform 2">
            <a:extLst>
              <a:ext uri="{FF2B5EF4-FFF2-40B4-BE49-F238E27FC236}">
                <a16:creationId xmlns:a16="http://schemas.microsoft.com/office/drawing/2014/main" id="{EA6037EA-7AC5-3033-B66A-DBA22BDE8BCE}"/>
              </a:ext>
            </a:extLst>
          </p:cNvPr>
          <p:cNvSpPr/>
          <p:nvPr/>
        </p:nvSpPr>
        <p:spPr>
          <a:xfrm>
            <a:off x="914400" y="457200"/>
            <a:ext cx="8458200" cy="1600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808080"/>
            </a:solidFill>
            <a:prstDash val="solid"/>
          </a:ln>
        </p:spPr>
        <p:txBody>
          <a:bodyPr wrap="none" lIns="108000" tIns="62999" rIns="108000" bIns="62999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7BEEC2-49E3-54BB-92B2-1DA322B3615D}"/>
              </a:ext>
            </a:extLst>
          </p:cNvPr>
          <p:cNvSpPr txBox="1"/>
          <p:nvPr/>
        </p:nvSpPr>
        <p:spPr>
          <a:xfrm>
            <a:off x="8263799" y="683640"/>
            <a:ext cx="880200" cy="46080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600" b="0" i="0" u="none" strike="noStrike" kern="1200">
                <a:ln>
                  <a:noFill/>
                </a:ln>
                <a:solidFill>
                  <a:srgbClr val="4C4C4C"/>
                </a:solidFill>
                <a:latin typeface="Liberation Sans" pitchFamily="18"/>
                <a:ea typeface="WenQuanYi Micro Hei" pitchFamily="2"/>
                <a:cs typeface="Lohit Hindi" pitchFamily="2"/>
              </a:rPr>
              <a:t>CPU</a:t>
            </a: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D3D36260-E052-E11A-DAC0-9C44206C6CDD}"/>
              </a:ext>
            </a:extLst>
          </p:cNvPr>
          <p:cNvSpPr/>
          <p:nvPr/>
        </p:nvSpPr>
        <p:spPr>
          <a:xfrm>
            <a:off x="914400" y="2514600"/>
            <a:ext cx="8458200" cy="43434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CCCC00"/>
            </a:solidFill>
            <a:prstDash val="solid"/>
          </a:ln>
        </p:spPr>
        <p:txBody>
          <a:bodyPr wrap="none" lIns="108000" tIns="62999" rIns="108000" bIns="62999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387494-B22A-5B2D-CE1F-1E8BE077558F}"/>
              </a:ext>
            </a:extLst>
          </p:cNvPr>
          <p:cNvSpPr txBox="1"/>
          <p:nvPr/>
        </p:nvSpPr>
        <p:spPr>
          <a:xfrm>
            <a:off x="8264160" y="683640"/>
            <a:ext cx="880200" cy="46080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600" b="0" i="0" u="none" strike="noStrike" kern="1200">
                <a:ln>
                  <a:noFill/>
                </a:ln>
                <a:solidFill>
                  <a:srgbClr val="4C4C4C"/>
                </a:solidFill>
                <a:latin typeface="Liberation Sans" pitchFamily="18"/>
                <a:ea typeface="WenQuanYi Micro Hei" pitchFamily="2"/>
                <a:cs typeface="Lohit Hindi" pitchFamily="2"/>
              </a:rPr>
              <a:t>CPU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FAAAE7-BA4E-69EC-04ED-EF9069BB3168}"/>
              </a:ext>
            </a:extLst>
          </p:cNvPr>
          <p:cNvSpPr txBox="1"/>
          <p:nvPr/>
        </p:nvSpPr>
        <p:spPr>
          <a:xfrm>
            <a:off x="1143000" y="5943600"/>
            <a:ext cx="1377000" cy="46080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600" b="0" i="0" u="none" strike="noStrike" kern="1200">
                <a:ln>
                  <a:noFill/>
                </a:ln>
                <a:solidFill>
                  <a:srgbClr val="808019"/>
                </a:solidFill>
                <a:latin typeface="Liberation Sans" pitchFamily="18"/>
                <a:ea typeface="WenQuanYi Micro Hei" pitchFamily="2"/>
                <a:cs typeface="Lohit Hindi" pitchFamily="2"/>
              </a:rPr>
              <a:t>Memory</a:t>
            </a: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CFC51C-A932-E163-E030-2D8B2C9163E8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How do user programs access system calls?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4B6D28-B449-9885-832C-A7D413E4101E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>
            <a:normAutofit fontScale="92500" lnSpcReduction="10000"/>
          </a:bodyPr>
          <a:lstStyle/>
          <a:p>
            <a:pPr lvl="0">
              <a:buSzPct val="45000"/>
              <a:buFont typeface="StarSymbol"/>
              <a:buChar char="●"/>
            </a:pPr>
            <a:r>
              <a:rPr lang="en-US"/>
              <a:t>It would be weird to write</a:t>
            </a:r>
          </a:p>
          <a:p>
            <a:pPr lvl="0"/>
            <a:r>
              <a:rPr lang="en-US" sz="2600">
                <a:solidFill>
                  <a:srgbClr val="993366"/>
                </a:solidFill>
                <a:latin typeface="LMMono10" pitchFamily="17"/>
              </a:rPr>
              <a:t>     8410   pushl $argv</a:t>
            </a:r>
          </a:p>
          <a:p>
            <a:pPr lvl="0"/>
            <a:r>
              <a:rPr lang="en-US" sz="2600">
                <a:solidFill>
                  <a:srgbClr val="993366"/>
                </a:solidFill>
                <a:latin typeface="LMMono10" pitchFamily="17"/>
              </a:rPr>
              <a:t>     8411   pushl $init</a:t>
            </a:r>
          </a:p>
          <a:p>
            <a:pPr lvl="0"/>
            <a:r>
              <a:rPr lang="en-US" sz="2600">
                <a:solidFill>
                  <a:srgbClr val="993366"/>
                </a:solidFill>
                <a:latin typeface="LMMono10" pitchFamily="17"/>
              </a:rPr>
              <a:t>     8412   pushl $0 // where caller pc would be</a:t>
            </a:r>
          </a:p>
          <a:p>
            <a:pPr lvl="0"/>
            <a:r>
              <a:rPr lang="en-US" sz="2600" b="1">
                <a:solidFill>
                  <a:srgbClr val="993366"/>
                </a:solidFill>
                <a:latin typeface="LMMono10" pitchFamily="17"/>
              </a:rPr>
              <a:t>     8413   movl $SYS_exec, %eax</a:t>
            </a:r>
          </a:p>
          <a:p>
            <a:pPr lvl="0"/>
            <a:r>
              <a:rPr lang="en-US" sz="2600" b="1">
                <a:solidFill>
                  <a:srgbClr val="993366"/>
                </a:solidFill>
                <a:latin typeface="LMMono10" pitchFamily="17"/>
              </a:rPr>
              <a:t>     8414   int $T_SYSCALL</a:t>
            </a:r>
          </a:p>
          <a:p>
            <a:pPr marL="0" lvl="1" indent="0" hangingPunct="0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</a:pPr>
            <a:r>
              <a:rPr lang="en-US" sz="3200">
                <a:latin typeface="Liberation Sans" pitchFamily="18"/>
              </a:rPr>
              <a:t>… every time we want to invoke a system call</a:t>
            </a:r>
          </a:p>
          <a:p>
            <a:pPr marL="0" lvl="1" indent="0" hangingPunct="0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</a:pPr>
            <a:r>
              <a:rPr lang="en-US" sz="3200">
                <a:latin typeface="Liberation Sans" pitchFamily="18"/>
              </a:rPr>
              <a:t>This is an example for the exec() system call</a:t>
            </a:r>
          </a:p>
          <a:p>
            <a:pPr lvl="0">
              <a:buSzPct val="45000"/>
              <a:buFont typeface="StarSymbol"/>
              <a:buChar char="●"/>
            </a:pPr>
            <a:endParaRPr lang="en-US"/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0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3AEFB6D-AB4E-ED92-B0AB-679C9B6ACD4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457200"/>
            <a:ext cx="8411400" cy="6629400"/>
          </a:xfrm>
        </p:spPr>
        <p:txBody>
          <a:bodyPr>
            <a:normAutofit fontScale="55000" lnSpcReduction="20000"/>
          </a:bodyPr>
          <a:lstStyle/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// system calls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int fork(void);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int exit(void) __attribute__((noreturn));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int wait(void);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int pipe(int*);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int write(int, void*, int);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int read(int, void*, int);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int close(int);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int kill(int);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int exec(char*, char**);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int open(char*, int);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int mknod(char*, short, short);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int unlink(char*);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int fstat(int fd, struct stat*);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int link(char*, char*);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...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C7C800-F587-586A-EB97-6B7E1808C67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486760" y="645120"/>
            <a:ext cx="4343400" cy="1184040"/>
          </a:xfrm>
        </p:spPr>
        <p:txBody>
          <a:bodyPr/>
          <a:lstStyle/>
          <a:p>
            <a:pPr lvl="0" algn="ctr"/>
            <a:r>
              <a:rPr lang="en-US"/>
              <a:t>user.h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F0F56E-DC1C-4E20-7ACD-4210EB6A9A6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174640" y="1600560"/>
            <a:ext cx="4426560" cy="5486040"/>
          </a:xfrm>
        </p:spPr>
        <p:txBody>
          <a:bodyPr/>
          <a:lstStyle/>
          <a:p>
            <a:pPr lvl="0">
              <a:buSzPct val="45000"/>
              <a:buFont typeface="StarSymbol"/>
              <a:buChar char="●"/>
            </a:pPr>
            <a:r>
              <a:rPr lang="en-US"/>
              <a:t>user.h defines system call prototypes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/>
              <a:t>Compiler can generate correct system call stacks</a:t>
            </a:r>
          </a:p>
          <a:p>
            <a:pPr marL="0" lvl="1" indent="0" hangingPunct="0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</a:pPr>
            <a:r>
              <a:rPr lang="en-US" sz="3200">
                <a:latin typeface="Liberation Sans" pitchFamily="18"/>
              </a:rPr>
              <a:t>Remember calling conventions?</a:t>
            </a:r>
          </a:p>
          <a:p>
            <a:pPr marL="0" lvl="1" indent="0" hangingPunct="0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</a:pPr>
            <a:r>
              <a:rPr lang="en-US" sz="3200">
                <a:latin typeface="Liberation Sans" pitchFamily="18"/>
              </a:rPr>
              <a:t>Arguments on the stack</a:t>
            </a: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0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E3461-ABBD-3ED4-00D4-148815E2284F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Example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F65E94-8276-2781-C875-CD46C7EB61C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>
              <a:buSzPct val="45000"/>
              <a:buFont typeface="StarSymbol"/>
              <a:buChar char="●"/>
            </a:pPr>
            <a:r>
              <a:rPr lang="en-US" sz="2400">
                <a:solidFill>
                  <a:srgbClr val="000000"/>
                </a:solidFill>
                <a:latin typeface="Liberation Sans" pitchFamily="34"/>
              </a:rPr>
              <a:t>From cat.asm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 sz="2400">
                <a:solidFill>
                  <a:srgbClr val="000099"/>
                </a:solidFill>
                <a:latin typeface="LM Mono 10" pitchFamily="17"/>
              </a:rPr>
              <a:t>if (write(1, buf, n) != n)</a:t>
            </a:r>
          </a:p>
          <a:p>
            <a:pPr lvl="0"/>
            <a:r>
              <a:rPr lang="en-US" sz="2400">
                <a:solidFill>
                  <a:srgbClr val="993366"/>
                </a:solidFill>
                <a:latin typeface="LM Mono 10" pitchFamily="17"/>
              </a:rPr>
              <a:t>  A3:    53                    push   ebx</a:t>
            </a:r>
          </a:p>
          <a:p>
            <a:pPr lvl="0"/>
            <a:r>
              <a:rPr lang="en-US" sz="2400">
                <a:solidFill>
                  <a:srgbClr val="993366"/>
                </a:solidFill>
                <a:latin typeface="LM Mono 10" pitchFamily="17"/>
              </a:rPr>
              <a:t>  a4:    68 00 0b 00 00        push   0xb00</a:t>
            </a:r>
          </a:p>
          <a:p>
            <a:pPr lvl="0"/>
            <a:r>
              <a:rPr lang="en-US" sz="2400">
                <a:solidFill>
                  <a:srgbClr val="993366"/>
                </a:solidFill>
                <a:latin typeface="LM Mono 10" pitchFamily="17"/>
              </a:rPr>
              <a:t>  a9:    6a 01                 push   0x1</a:t>
            </a:r>
          </a:p>
          <a:p>
            <a:pPr lvl="0"/>
            <a:r>
              <a:rPr lang="en-US" sz="2400">
                <a:solidFill>
                  <a:srgbClr val="993366"/>
                </a:solidFill>
                <a:latin typeface="LM Mono 10" pitchFamily="17"/>
              </a:rPr>
              <a:t>  ab:    e8 c2 02 00 00        call   372 &lt;write&gt;</a:t>
            </a: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E9AA8A-CA4E-2F49-7534-B6E77A80B6C2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686588-6733-D142-8A1E-8412777910E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>
              <a:buSzPct val="45000"/>
              <a:buFont typeface="StarSymbol"/>
              <a:buChar char="●"/>
            </a:pPr>
            <a:r>
              <a:rPr lang="en-US"/>
              <a:t>Note, different versions of gcc</a:t>
            </a:r>
          </a:p>
          <a:p>
            <a:pPr marL="0" lvl="1" indent="0" hangingPunct="0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</a:pPr>
            <a:r>
              <a:rPr lang="en-US" sz="3200">
                <a:latin typeface="Liberation Sans" pitchFamily="18"/>
              </a:rPr>
              <a:t>and different optimization levels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/>
              <a:t>Will generate slightly different code</a:t>
            </a: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034E14-386B-7CAF-BAED-A69D418FD49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Example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C23EEF-6AB8-0729-63B8-7A642F33813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>
              <a:buSzPct val="45000"/>
              <a:buFont typeface="StarSymbol"/>
              <a:buChar char="●"/>
            </a:pPr>
            <a:r>
              <a:rPr lang="en-US" sz="2400">
                <a:solidFill>
                  <a:srgbClr val="000000"/>
                </a:solidFill>
                <a:latin typeface="Liberation Sans" pitchFamily="34"/>
              </a:rPr>
              <a:t>From cat.asm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 sz="2400">
                <a:solidFill>
                  <a:srgbClr val="000099"/>
                </a:solidFill>
                <a:latin typeface="LM Mono 10" pitchFamily="17"/>
              </a:rPr>
              <a:t>if (write(1, buf, n) != n)</a:t>
            </a:r>
          </a:p>
          <a:p>
            <a:pPr lvl="0"/>
            <a:r>
              <a:rPr lang="en-US" sz="2400">
                <a:solidFill>
                  <a:srgbClr val="993366"/>
                </a:solidFill>
                <a:latin typeface="LM Mono 10" pitchFamily="17"/>
              </a:rPr>
              <a:t>  a0:   89 5c 24 08             mov    %ebx,0x8(%esp)</a:t>
            </a:r>
          </a:p>
          <a:p>
            <a:pPr lvl="0"/>
            <a:r>
              <a:rPr lang="en-US" sz="2400">
                <a:solidFill>
                  <a:srgbClr val="993366"/>
                </a:solidFill>
                <a:latin typeface="LM Mono 10" pitchFamily="17"/>
              </a:rPr>
              <a:t>  a4:   c7 44 24 04 00 0b 00    movl   $0xb00,0x4(%esp)</a:t>
            </a:r>
          </a:p>
          <a:p>
            <a:pPr lvl="0"/>
            <a:r>
              <a:rPr lang="en-US" sz="2400">
                <a:solidFill>
                  <a:srgbClr val="993366"/>
                </a:solidFill>
                <a:latin typeface="LM Mono 10" pitchFamily="17"/>
              </a:rPr>
              <a:t>  ab:   00</a:t>
            </a:r>
          </a:p>
          <a:p>
            <a:pPr lvl="0"/>
            <a:r>
              <a:rPr lang="en-US" sz="2400">
                <a:solidFill>
                  <a:srgbClr val="993366"/>
                </a:solidFill>
                <a:latin typeface="LM Mono 10" pitchFamily="17"/>
              </a:rPr>
              <a:t>  ac:   c7 04 24 01 00 00 00    movl   $0x1,(%esp)</a:t>
            </a:r>
          </a:p>
          <a:p>
            <a:pPr lvl="0"/>
            <a:r>
              <a:rPr lang="en-US" sz="2400">
                <a:solidFill>
                  <a:srgbClr val="993366"/>
                </a:solidFill>
                <a:latin typeface="LM Mono 10" pitchFamily="17"/>
              </a:rPr>
              <a:t>  b3:   e8 aa 02 00 00          call   362 &lt;write&gt;</a:t>
            </a: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BDAF3B73-A349-729B-84F9-A94A41A9069A}"/>
              </a:ext>
            </a:extLst>
          </p:cNvPr>
          <p:cNvSpPr/>
          <p:nvPr/>
        </p:nvSpPr>
        <p:spPr>
          <a:xfrm>
            <a:off x="2478600" y="2442600"/>
            <a:ext cx="254520" cy="3564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29160">
            <a:solidFill>
              <a:srgbClr val="FF3333"/>
            </a:solidFill>
            <a:prstDash val="solid"/>
          </a:ln>
        </p:spPr>
        <p:txBody>
          <a:bodyPr wrap="none" lIns="104400" tIns="59400" rIns="104400" bIns="5940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46C68A39-566A-C1C0-5AAF-752BB4D4E735}"/>
              </a:ext>
            </a:extLst>
          </p:cNvPr>
          <p:cNvSpPr/>
          <p:nvPr/>
        </p:nvSpPr>
        <p:spPr>
          <a:xfrm>
            <a:off x="5574600" y="4818600"/>
            <a:ext cx="2883600" cy="3564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29160">
            <a:solidFill>
              <a:srgbClr val="FF3333"/>
            </a:solidFill>
            <a:prstDash val="solid"/>
          </a:ln>
        </p:spPr>
        <p:txBody>
          <a:bodyPr wrap="none" lIns="104400" tIns="59400" rIns="104400" bIns="5940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3AA87D-219A-38AC-B200-2296E327210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Example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AF60A0-6A5E-0081-6128-CDD4AD8B572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>
              <a:buSzPct val="45000"/>
              <a:buFont typeface="StarSymbol"/>
              <a:buChar char="●"/>
            </a:pPr>
            <a:r>
              <a:rPr lang="en-US" sz="2400">
                <a:solidFill>
                  <a:srgbClr val="000000"/>
                </a:solidFill>
                <a:latin typeface="Liberation Sans" pitchFamily="34"/>
              </a:rPr>
              <a:t>From cat.asm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 sz="2400">
                <a:solidFill>
                  <a:srgbClr val="000099"/>
                </a:solidFill>
                <a:latin typeface="LM Mono 10" pitchFamily="17"/>
              </a:rPr>
              <a:t>if (write(1, buf, n) != n)</a:t>
            </a:r>
          </a:p>
          <a:p>
            <a:pPr lvl="0"/>
            <a:r>
              <a:rPr lang="en-US" sz="2400">
                <a:solidFill>
                  <a:srgbClr val="993366"/>
                </a:solidFill>
                <a:latin typeface="LM Mono 10" pitchFamily="17"/>
              </a:rPr>
              <a:t>  a0:   89 5c 24 08             mov    %ebx,0x8(%esp)</a:t>
            </a:r>
          </a:p>
          <a:p>
            <a:pPr lvl="0"/>
            <a:r>
              <a:rPr lang="en-US" sz="2400">
                <a:solidFill>
                  <a:srgbClr val="993366"/>
                </a:solidFill>
                <a:latin typeface="LM Mono 10" pitchFamily="17"/>
              </a:rPr>
              <a:t>  a4:   c7 44 24 04 00 0b 00    movl   $0xb00,0x4(%esp)</a:t>
            </a:r>
          </a:p>
          <a:p>
            <a:pPr lvl="0"/>
            <a:r>
              <a:rPr lang="en-US" sz="2400">
                <a:solidFill>
                  <a:srgbClr val="993366"/>
                </a:solidFill>
                <a:latin typeface="LM Mono 10" pitchFamily="17"/>
              </a:rPr>
              <a:t>  ab:   00</a:t>
            </a:r>
          </a:p>
          <a:p>
            <a:pPr lvl="0"/>
            <a:r>
              <a:rPr lang="en-US" sz="2400">
                <a:solidFill>
                  <a:srgbClr val="993366"/>
                </a:solidFill>
                <a:latin typeface="LM Mono 10" pitchFamily="17"/>
              </a:rPr>
              <a:t>  ac:   c7 04 24 01 00 00 00    movl   $0x1,(%esp)</a:t>
            </a:r>
          </a:p>
          <a:p>
            <a:pPr lvl="0"/>
            <a:r>
              <a:rPr lang="en-US" sz="2400">
                <a:solidFill>
                  <a:srgbClr val="993366"/>
                </a:solidFill>
                <a:latin typeface="LM Mono 10" pitchFamily="17"/>
              </a:rPr>
              <a:t>  b3:   e8 aa 02 00 00          call   362 &lt;write&gt;</a:t>
            </a: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41765A0B-3B9E-BC10-96A0-342AC8ADA198}"/>
              </a:ext>
            </a:extLst>
          </p:cNvPr>
          <p:cNvSpPr/>
          <p:nvPr/>
        </p:nvSpPr>
        <p:spPr>
          <a:xfrm>
            <a:off x="2982600" y="2442600"/>
            <a:ext cx="555120" cy="3564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29160">
            <a:solidFill>
              <a:srgbClr val="FF3333"/>
            </a:solidFill>
            <a:prstDash val="solid"/>
          </a:ln>
        </p:spPr>
        <p:txBody>
          <a:bodyPr wrap="none" lIns="104400" tIns="59400" rIns="104400" bIns="5940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94B3A1C3-ABA7-3EDA-E6AC-05559268A848}"/>
              </a:ext>
            </a:extLst>
          </p:cNvPr>
          <p:cNvSpPr/>
          <p:nvPr/>
        </p:nvSpPr>
        <p:spPr>
          <a:xfrm>
            <a:off x="5574600" y="3630600"/>
            <a:ext cx="3798000" cy="3564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29160">
            <a:solidFill>
              <a:srgbClr val="FF3333"/>
            </a:solidFill>
            <a:prstDash val="solid"/>
          </a:ln>
        </p:spPr>
        <p:txBody>
          <a:bodyPr wrap="none" lIns="104400" tIns="59400" rIns="104400" bIns="5940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2C6FC7-60E6-9F17-0294-D27B0EE1E06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Example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420BBA-D3A8-EE8B-36F9-4D479985671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>
              <a:buSzPct val="45000"/>
              <a:buFont typeface="StarSymbol"/>
              <a:buChar char="●"/>
            </a:pPr>
            <a:r>
              <a:rPr lang="en-US" sz="2400">
                <a:solidFill>
                  <a:srgbClr val="000000"/>
                </a:solidFill>
                <a:latin typeface="Liberation Sans" pitchFamily="34"/>
              </a:rPr>
              <a:t>From cat.asm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 sz="2400">
                <a:solidFill>
                  <a:srgbClr val="000099"/>
                </a:solidFill>
                <a:latin typeface="LM Mono 10" pitchFamily="17"/>
              </a:rPr>
              <a:t>if (write(1, buf, n) != n)</a:t>
            </a:r>
          </a:p>
          <a:p>
            <a:pPr lvl="0"/>
            <a:r>
              <a:rPr lang="en-US" sz="2400">
                <a:solidFill>
                  <a:srgbClr val="993366"/>
                </a:solidFill>
                <a:latin typeface="LM Mono 10" pitchFamily="17"/>
              </a:rPr>
              <a:t>  a0:   89 5c 24 08             mov    %ebx,0x8(%esp)</a:t>
            </a:r>
          </a:p>
          <a:p>
            <a:pPr lvl="0"/>
            <a:r>
              <a:rPr lang="en-US" sz="2400">
                <a:solidFill>
                  <a:srgbClr val="993366"/>
                </a:solidFill>
                <a:latin typeface="LM Mono 10" pitchFamily="17"/>
              </a:rPr>
              <a:t>  a4:   c7 44 24 04 00 0b 00    movl   $0xb00,0x4(%esp)</a:t>
            </a:r>
          </a:p>
          <a:p>
            <a:pPr lvl="0"/>
            <a:r>
              <a:rPr lang="en-US" sz="2400">
                <a:solidFill>
                  <a:srgbClr val="993366"/>
                </a:solidFill>
                <a:latin typeface="LM Mono 10" pitchFamily="17"/>
              </a:rPr>
              <a:t>  ab:   00</a:t>
            </a:r>
          </a:p>
          <a:p>
            <a:pPr lvl="0"/>
            <a:r>
              <a:rPr lang="en-US" sz="2400">
                <a:solidFill>
                  <a:srgbClr val="993366"/>
                </a:solidFill>
                <a:latin typeface="LM Mono 10" pitchFamily="17"/>
              </a:rPr>
              <a:t>  ac:   c7 04 24 01 00 00 00    movl   $0x1,(%esp)</a:t>
            </a:r>
          </a:p>
          <a:p>
            <a:pPr lvl="0"/>
            <a:r>
              <a:rPr lang="en-US" sz="2400">
                <a:solidFill>
                  <a:srgbClr val="993366"/>
                </a:solidFill>
                <a:latin typeface="LM Mono 10" pitchFamily="17"/>
              </a:rPr>
              <a:t>  b3:   e8 aa 02 00 00          call   362 &lt;write&gt;</a:t>
            </a: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B5EEAB32-C2F7-7E65-BDF5-F2917231D947}"/>
              </a:ext>
            </a:extLst>
          </p:cNvPr>
          <p:cNvSpPr/>
          <p:nvPr/>
        </p:nvSpPr>
        <p:spPr>
          <a:xfrm>
            <a:off x="3630600" y="2442600"/>
            <a:ext cx="555120" cy="3564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29160">
            <a:solidFill>
              <a:srgbClr val="FF3333"/>
            </a:solidFill>
            <a:prstDash val="solid"/>
          </a:ln>
        </p:spPr>
        <p:txBody>
          <a:bodyPr wrap="none" lIns="104400" tIns="59400" rIns="104400" bIns="5940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DF1C0A22-D077-F3A3-C601-D2BCADC7EC2A}"/>
              </a:ext>
            </a:extLst>
          </p:cNvPr>
          <p:cNvSpPr/>
          <p:nvPr/>
        </p:nvSpPr>
        <p:spPr>
          <a:xfrm>
            <a:off x="5574600" y="3054600"/>
            <a:ext cx="3798000" cy="3564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29160">
            <a:solidFill>
              <a:srgbClr val="FF3333"/>
            </a:solidFill>
            <a:prstDash val="solid"/>
          </a:ln>
        </p:spPr>
        <p:txBody>
          <a:bodyPr wrap="none" lIns="104400" tIns="59400" rIns="104400" bIns="5940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713FE4-84E0-1379-AEE2-C9830FFB8AD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8AA77D-533E-2803-09EB-55F34D6180D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>
              <a:buSzPct val="45000"/>
              <a:buFont typeface="StarSymbol"/>
              <a:buChar char="●"/>
            </a:pPr>
            <a:r>
              <a:rPr lang="en-US"/>
              <a:t>Still not clear...</a:t>
            </a:r>
          </a:p>
          <a:p>
            <a:pPr marL="0" lvl="1" indent="0" hangingPunct="0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</a:pPr>
            <a:r>
              <a:rPr lang="en-US" sz="3200">
                <a:latin typeface="Liberation Sans" pitchFamily="18"/>
              </a:rPr>
              <a:t>The header file allows compiler to generate a call side invocation,</a:t>
            </a:r>
          </a:p>
          <a:p>
            <a:pPr marL="0" lvl="2" indent="0" hangingPunct="0">
              <a:spcBef>
                <a:spcPts val="0"/>
              </a:spcBef>
              <a:spcAft>
                <a:spcPts val="1414"/>
              </a:spcAft>
              <a:buSzPct val="75000"/>
              <a:buFont typeface="StarSymbol"/>
              <a:buChar char="–"/>
            </a:pPr>
            <a:r>
              <a:rPr lang="en-US" sz="3200">
                <a:latin typeface="Liberation Sans" pitchFamily="18"/>
              </a:rPr>
              <a:t>e.g., push arguments on the stack</a:t>
            </a:r>
          </a:p>
          <a:p>
            <a:pPr marL="0" lvl="1" indent="0" hangingPunct="0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</a:pPr>
            <a:r>
              <a:rPr lang="en-US" sz="3200">
                <a:latin typeface="Liberation Sans" pitchFamily="18"/>
              </a:rPr>
              <a:t>But where is the system call invocation itself</a:t>
            </a:r>
          </a:p>
          <a:p>
            <a:pPr marL="0" lvl="2" indent="0" hangingPunct="0">
              <a:spcBef>
                <a:spcPts val="0"/>
              </a:spcBef>
              <a:spcAft>
                <a:spcPts val="1414"/>
              </a:spcAft>
              <a:buSzPct val="75000"/>
              <a:buFont typeface="StarSymbol"/>
              <a:buChar char="–"/>
            </a:pPr>
            <a:r>
              <a:rPr lang="en-US" sz="3200">
                <a:latin typeface="Liberation Sans" pitchFamily="18"/>
              </a:rPr>
              <a:t>e.g., </a:t>
            </a:r>
            <a:r>
              <a:rPr lang="en-US" sz="3200">
                <a:solidFill>
                  <a:srgbClr val="3399FF"/>
                </a:solidFill>
                <a:latin typeface="LM Mono 10" pitchFamily="17"/>
              </a:rPr>
              <a:t>int $T_SYSCALL</a:t>
            </a: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24B95BC-7BE0-3F53-C9F0-27E3A3603E3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457200"/>
            <a:ext cx="8411400" cy="6629400"/>
          </a:xfrm>
        </p:spPr>
        <p:txBody>
          <a:bodyPr>
            <a:normAutofit fontScale="55000" lnSpcReduction="20000"/>
          </a:bodyPr>
          <a:lstStyle/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8450 #include "syscall.h"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8451 #include "traps.h"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8452</a:t>
            </a:r>
          </a:p>
          <a:p>
            <a:pPr lvl="0"/>
            <a:r>
              <a:rPr lang="en-US" sz="3600" b="1">
                <a:solidFill>
                  <a:srgbClr val="993366"/>
                </a:solidFill>
                <a:latin typeface="LMMono10" pitchFamily="17"/>
              </a:rPr>
              <a:t>8453 #define SYSCALL(name) \</a:t>
            </a:r>
          </a:p>
          <a:p>
            <a:pPr lvl="0"/>
            <a:r>
              <a:rPr lang="en-US" sz="3600" b="1">
                <a:solidFill>
                  <a:srgbClr val="993366"/>
                </a:solidFill>
                <a:latin typeface="LMMono10" pitchFamily="17"/>
              </a:rPr>
              <a:t>8454   .globl name; \</a:t>
            </a:r>
          </a:p>
          <a:p>
            <a:pPr lvl="0"/>
            <a:r>
              <a:rPr lang="en-US" sz="3600" b="1">
                <a:solidFill>
                  <a:srgbClr val="993366"/>
                </a:solidFill>
                <a:latin typeface="LMMono10" pitchFamily="17"/>
              </a:rPr>
              <a:t>8455   name: \</a:t>
            </a:r>
          </a:p>
          <a:p>
            <a:pPr lvl="0"/>
            <a:r>
              <a:rPr lang="en-US" sz="3600" b="1">
                <a:solidFill>
                  <a:srgbClr val="993366"/>
                </a:solidFill>
                <a:latin typeface="LMMono10" pitchFamily="17"/>
              </a:rPr>
              <a:t>8456     movl $SYS_ ## name, %eax; \</a:t>
            </a:r>
          </a:p>
          <a:p>
            <a:pPr lvl="0"/>
            <a:r>
              <a:rPr lang="en-US" sz="3600" b="1">
                <a:solidFill>
                  <a:srgbClr val="993366"/>
                </a:solidFill>
                <a:latin typeface="LMMono10" pitchFamily="17"/>
              </a:rPr>
              <a:t>8457     int $T_SYSCALL; \</a:t>
            </a:r>
          </a:p>
          <a:p>
            <a:pPr lvl="0"/>
            <a:r>
              <a:rPr lang="en-US" sz="3600" b="1">
                <a:solidFill>
                  <a:srgbClr val="993366"/>
                </a:solidFill>
                <a:latin typeface="LMMono10" pitchFamily="17"/>
              </a:rPr>
              <a:t>8458     ret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8459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8460 SYSCALL(fork)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8461 SYSCALL(exit)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8462 SYSCALL(wait)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8463 SYSCALL(pipe)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8464 SYSCALL(read)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67A605-3687-BEE0-3AF6-C4259AEF44A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486760" y="645120"/>
            <a:ext cx="4343400" cy="1184040"/>
          </a:xfrm>
        </p:spPr>
        <p:txBody>
          <a:bodyPr/>
          <a:lstStyle/>
          <a:p>
            <a:pPr lvl="0" algn="ctr"/>
            <a:r>
              <a:rPr lang="en-US"/>
              <a:t>usys.S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FA2D3F-9846-780B-5C37-15D5B381788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174640" y="4114800"/>
            <a:ext cx="4426560" cy="2971800"/>
          </a:xfrm>
        </p:spPr>
        <p:txBody>
          <a:bodyPr>
            <a:normAutofit lnSpcReduction="10000"/>
          </a:bodyPr>
          <a:lstStyle/>
          <a:p>
            <a:pPr lvl="0">
              <a:buSzPct val="45000"/>
              <a:buFont typeface="StarSymbol"/>
              <a:buChar char="●"/>
            </a:pPr>
            <a:r>
              <a:rPr lang="en-US"/>
              <a:t>Xv6 uses a SYSCALL macro to define a function for each system call invocation</a:t>
            </a:r>
          </a:p>
          <a:p>
            <a:pPr marL="0" lvl="1" indent="0" hangingPunct="0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</a:pPr>
            <a:r>
              <a:rPr lang="en-US" sz="3200">
                <a:latin typeface="Liberation Sans" pitchFamily="18"/>
              </a:rPr>
              <a:t>E.g., fork() to invoke the “fork” system call</a:t>
            </a: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E5D378-EADF-435E-CD33-E4C0C3FC334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Example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5C045A-9C74-5B6B-5D47-C6B40D6A416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>
              <a:buSzPct val="45000"/>
              <a:buFont typeface="StarSymbol"/>
              <a:buChar char="●"/>
            </a:pPr>
            <a:r>
              <a:rPr lang="en-US"/>
              <a:t>Write system call from cat.asm</a:t>
            </a:r>
          </a:p>
          <a:p>
            <a:pPr lvl="0"/>
            <a:r>
              <a:rPr lang="en-US" sz="2400">
                <a:solidFill>
                  <a:srgbClr val="993366"/>
                </a:solidFill>
                <a:latin typeface="LM Mono 10" pitchFamily="17"/>
              </a:rPr>
              <a:t>00000362 &lt;write&gt;:</a:t>
            </a:r>
          </a:p>
          <a:p>
            <a:pPr lvl="0"/>
            <a:r>
              <a:rPr lang="en-US" sz="2400">
                <a:solidFill>
                  <a:srgbClr val="993366"/>
                </a:solidFill>
                <a:latin typeface="LM Mono 10" pitchFamily="17"/>
              </a:rPr>
              <a:t>SYSCALL(write)</a:t>
            </a:r>
          </a:p>
          <a:p>
            <a:pPr lvl="0"/>
            <a:r>
              <a:rPr lang="en-US" sz="2400">
                <a:solidFill>
                  <a:srgbClr val="993366"/>
                </a:solidFill>
                <a:latin typeface="LM Mono 10" pitchFamily="17"/>
              </a:rPr>
              <a:t> 362:   b8 10 00 00 00          mov    $0x10,%eax</a:t>
            </a:r>
          </a:p>
          <a:p>
            <a:pPr lvl="0"/>
            <a:r>
              <a:rPr lang="en-US" sz="2400">
                <a:solidFill>
                  <a:srgbClr val="993366"/>
                </a:solidFill>
                <a:latin typeface="LM Mono 10" pitchFamily="17"/>
              </a:rPr>
              <a:t> 367:   cd 40                   int    $0x40</a:t>
            </a:r>
          </a:p>
          <a:p>
            <a:pPr lvl="0"/>
            <a:r>
              <a:rPr lang="en-US" sz="2400">
                <a:solidFill>
                  <a:srgbClr val="993366"/>
                </a:solidFill>
                <a:latin typeface="LM Mono 10" pitchFamily="17"/>
              </a:rPr>
              <a:t> 369:   c3                      ret</a:t>
            </a:r>
          </a:p>
          <a:p>
            <a:pPr lvl="0"/>
            <a:endParaRPr lang="en-US" sz="2400">
              <a:solidFill>
                <a:srgbClr val="993366"/>
              </a:solidFill>
              <a:latin typeface="LM Mono 10" pitchFamily="17"/>
            </a:endParaRPr>
          </a:p>
          <a:p>
            <a:pPr lvl="0"/>
            <a:endParaRPr lang="en-US" sz="2400">
              <a:solidFill>
                <a:srgbClr val="993366"/>
              </a:solidFill>
              <a:latin typeface="LM Mono 10" pitchFamily="17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1772C78-0828-71E3-E4DC-B5917F98BEE3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914400" y="2008800"/>
            <a:ext cx="8449920" cy="3020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60E379DE-6A5D-0416-DEBE-4A57053D8BB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Interrupt descriptor</a:t>
            </a: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D061A-D183-7718-1E5D-783D74858F9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System call arguments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16791F-5251-AE81-0AEC-9357A649B97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>
              <a:buSzPct val="45000"/>
              <a:buFont typeface="StarSymbol"/>
              <a:buChar char="●"/>
            </a:pPr>
            <a:r>
              <a:rPr lang="en-US"/>
              <a:t>Where are the system call arguments?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/>
              <a:t>How does kernel access them?</a:t>
            </a:r>
          </a:p>
          <a:p>
            <a:pPr marL="0" lvl="1" indent="0" hangingPunct="0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</a:pPr>
            <a:r>
              <a:rPr lang="en-US" sz="3200">
                <a:latin typeface="Liberation Sans" pitchFamily="18"/>
              </a:rPr>
              <a:t>And returns results?</a:t>
            </a:r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4FEB70-848C-2E8B-DD78-3BB17692EE8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Example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F6E38B-BBDC-6C56-1E1F-312838B07E2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769040"/>
            <a:ext cx="9071640" cy="5317560"/>
          </a:xfrm>
        </p:spPr>
        <p:txBody>
          <a:bodyPr>
            <a:normAutofit fontScale="70000" lnSpcReduction="20000"/>
          </a:bodyPr>
          <a:lstStyle/>
          <a:p>
            <a:pPr lvl="0">
              <a:buSzPct val="45000"/>
              <a:buFont typeface="StarSymbol"/>
              <a:buChar char="●"/>
            </a:pPr>
            <a:r>
              <a:rPr lang="en-US" sz="4400"/>
              <a:t>Write system call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>
                <a:solidFill>
                  <a:srgbClr val="000099"/>
                </a:solidFill>
                <a:latin typeface="LM Mono 10" pitchFamily="17"/>
              </a:rPr>
              <a:t>if (write(1, buf, n) != n)</a:t>
            </a:r>
          </a:p>
          <a:p>
            <a:pPr lvl="0"/>
            <a:r>
              <a:rPr lang="en-US" sz="2400">
                <a:solidFill>
                  <a:srgbClr val="993366"/>
                </a:solidFill>
                <a:latin typeface="LM Mono 10" pitchFamily="17"/>
              </a:rPr>
              <a:t>5876 int</a:t>
            </a:r>
          </a:p>
          <a:p>
            <a:pPr lvl="0"/>
            <a:r>
              <a:rPr lang="en-US" sz="2400">
                <a:solidFill>
                  <a:srgbClr val="993366"/>
                </a:solidFill>
                <a:latin typeface="LM Mono 10" pitchFamily="17"/>
              </a:rPr>
              <a:t>5877 sys_write(void)</a:t>
            </a:r>
          </a:p>
          <a:p>
            <a:pPr lvl="0"/>
            <a:r>
              <a:rPr lang="en-US" sz="2400">
                <a:solidFill>
                  <a:srgbClr val="993366"/>
                </a:solidFill>
                <a:latin typeface="LM Mono 10" pitchFamily="17"/>
              </a:rPr>
              <a:t>5878 {</a:t>
            </a:r>
          </a:p>
          <a:p>
            <a:pPr lvl="0"/>
            <a:r>
              <a:rPr lang="en-US" sz="2400">
                <a:solidFill>
                  <a:srgbClr val="993366"/>
                </a:solidFill>
                <a:latin typeface="LM Mono 10" pitchFamily="17"/>
              </a:rPr>
              <a:t>5879   struct file *f;</a:t>
            </a:r>
          </a:p>
          <a:p>
            <a:pPr lvl="0"/>
            <a:r>
              <a:rPr lang="en-US" sz="2400">
                <a:solidFill>
                  <a:srgbClr val="993366"/>
                </a:solidFill>
                <a:latin typeface="LM Mono 10" pitchFamily="17"/>
              </a:rPr>
              <a:t>5880   int n;</a:t>
            </a:r>
          </a:p>
          <a:p>
            <a:pPr lvl="0"/>
            <a:r>
              <a:rPr lang="en-US" sz="2400">
                <a:solidFill>
                  <a:srgbClr val="993366"/>
                </a:solidFill>
                <a:latin typeface="LM Mono 10" pitchFamily="17"/>
              </a:rPr>
              <a:t>5881   char *p;</a:t>
            </a:r>
          </a:p>
          <a:p>
            <a:pPr lvl="0"/>
            <a:r>
              <a:rPr lang="en-US" sz="2400">
                <a:solidFill>
                  <a:srgbClr val="993366"/>
                </a:solidFill>
                <a:latin typeface="LM Mono 10" pitchFamily="17"/>
              </a:rPr>
              <a:t>5882</a:t>
            </a:r>
          </a:p>
          <a:p>
            <a:pPr lvl="0"/>
            <a:r>
              <a:rPr lang="en-US" sz="2400" b="1">
                <a:solidFill>
                  <a:srgbClr val="993366"/>
                </a:solidFill>
                <a:latin typeface="LM Mono 10" pitchFamily="17"/>
              </a:rPr>
              <a:t>5883   if(argfd(0, 0, &amp;f) &lt; 0 || argint(2, &amp;n) &lt; 0 || argptr(1, &amp;p, n) &lt; 0)</a:t>
            </a:r>
          </a:p>
          <a:p>
            <a:pPr lvl="0"/>
            <a:r>
              <a:rPr lang="en-US" sz="2400">
                <a:solidFill>
                  <a:srgbClr val="993366"/>
                </a:solidFill>
                <a:latin typeface="LM Mono 10" pitchFamily="17"/>
              </a:rPr>
              <a:t>5884     return −1;</a:t>
            </a:r>
          </a:p>
          <a:p>
            <a:pPr lvl="0"/>
            <a:r>
              <a:rPr lang="en-US" sz="2400">
                <a:solidFill>
                  <a:srgbClr val="993366"/>
                </a:solidFill>
                <a:latin typeface="LM Mono 10" pitchFamily="17"/>
              </a:rPr>
              <a:t>5885   return filewrite(f, p, n);</a:t>
            </a:r>
          </a:p>
          <a:p>
            <a:pPr lvl="0"/>
            <a:r>
              <a:rPr lang="en-US" sz="2400">
                <a:solidFill>
                  <a:srgbClr val="993366"/>
                </a:solidFill>
                <a:latin typeface="LM Mono 10" pitchFamily="17"/>
              </a:rPr>
              <a:t>5886 }</a:t>
            </a:r>
          </a:p>
          <a:p>
            <a:pPr lvl="0"/>
            <a:endParaRPr lang="en-US" sz="2400">
              <a:solidFill>
                <a:srgbClr val="993366"/>
              </a:solidFill>
              <a:latin typeface="LM Mono 10" pitchFamily="17"/>
            </a:endParaRPr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6F121-0E9D-1904-E91F-C79575ADA98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Example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784C67-1CAC-A82E-6512-D6362E6675A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769040"/>
            <a:ext cx="9071640" cy="5317560"/>
          </a:xfrm>
        </p:spPr>
        <p:txBody>
          <a:bodyPr>
            <a:normAutofit fontScale="70000" lnSpcReduction="20000"/>
          </a:bodyPr>
          <a:lstStyle/>
          <a:p>
            <a:pPr lvl="0">
              <a:buSzPct val="45000"/>
              <a:buFont typeface="StarSymbol"/>
              <a:buChar char="●"/>
            </a:pPr>
            <a:r>
              <a:rPr lang="en-US" sz="4400"/>
              <a:t>Write system call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>
                <a:solidFill>
                  <a:srgbClr val="000099"/>
                </a:solidFill>
                <a:latin typeface="LM Mono 10" pitchFamily="17"/>
              </a:rPr>
              <a:t>if (write(1, buf, n) != n)</a:t>
            </a:r>
          </a:p>
          <a:p>
            <a:pPr lvl="0"/>
            <a:r>
              <a:rPr lang="en-US" sz="2400">
                <a:solidFill>
                  <a:srgbClr val="993366"/>
                </a:solidFill>
                <a:latin typeface="LM Mono 10" pitchFamily="17"/>
              </a:rPr>
              <a:t>5876 int</a:t>
            </a:r>
          </a:p>
          <a:p>
            <a:pPr lvl="0"/>
            <a:r>
              <a:rPr lang="en-US" sz="2400">
                <a:solidFill>
                  <a:srgbClr val="993366"/>
                </a:solidFill>
                <a:latin typeface="LM Mono 10" pitchFamily="17"/>
              </a:rPr>
              <a:t>5877 sys_write(void)</a:t>
            </a:r>
          </a:p>
          <a:p>
            <a:pPr lvl="0"/>
            <a:r>
              <a:rPr lang="en-US" sz="2400">
                <a:solidFill>
                  <a:srgbClr val="993366"/>
                </a:solidFill>
                <a:latin typeface="LM Mono 10" pitchFamily="17"/>
              </a:rPr>
              <a:t>5878 {</a:t>
            </a:r>
          </a:p>
          <a:p>
            <a:pPr lvl="0"/>
            <a:r>
              <a:rPr lang="en-US" sz="2400">
                <a:solidFill>
                  <a:srgbClr val="993366"/>
                </a:solidFill>
                <a:latin typeface="LM Mono 10" pitchFamily="17"/>
              </a:rPr>
              <a:t>5879   struct file *f;</a:t>
            </a:r>
          </a:p>
          <a:p>
            <a:pPr lvl="0"/>
            <a:r>
              <a:rPr lang="en-US" sz="2400">
                <a:solidFill>
                  <a:srgbClr val="993366"/>
                </a:solidFill>
                <a:latin typeface="LM Mono 10" pitchFamily="17"/>
              </a:rPr>
              <a:t>5880   int n;</a:t>
            </a:r>
          </a:p>
          <a:p>
            <a:pPr lvl="0"/>
            <a:r>
              <a:rPr lang="en-US" sz="2400">
                <a:solidFill>
                  <a:srgbClr val="993366"/>
                </a:solidFill>
                <a:latin typeface="LM Mono 10" pitchFamily="17"/>
              </a:rPr>
              <a:t>5881   char *p;</a:t>
            </a:r>
          </a:p>
          <a:p>
            <a:pPr lvl="0"/>
            <a:r>
              <a:rPr lang="en-US" sz="2400">
                <a:solidFill>
                  <a:srgbClr val="993366"/>
                </a:solidFill>
                <a:latin typeface="LM Mono 10" pitchFamily="17"/>
              </a:rPr>
              <a:t>5882</a:t>
            </a:r>
          </a:p>
          <a:p>
            <a:pPr lvl="0"/>
            <a:r>
              <a:rPr lang="en-US" sz="2400">
                <a:solidFill>
                  <a:srgbClr val="993366"/>
                </a:solidFill>
                <a:latin typeface="LM Mono 10" pitchFamily="17"/>
              </a:rPr>
              <a:t>5883   if(argfd(0, 0, &amp;f) &lt; 0 || argint(2, &amp;n) &lt; 0 || argptr(1, &amp;p, n) &lt; 0)</a:t>
            </a:r>
          </a:p>
          <a:p>
            <a:pPr lvl="0"/>
            <a:r>
              <a:rPr lang="en-US" sz="2400">
                <a:solidFill>
                  <a:srgbClr val="993366"/>
                </a:solidFill>
                <a:latin typeface="LM Mono 10" pitchFamily="17"/>
              </a:rPr>
              <a:t>5884     return −1;</a:t>
            </a:r>
          </a:p>
          <a:p>
            <a:pPr lvl="0"/>
            <a:r>
              <a:rPr lang="en-US" sz="2400">
                <a:solidFill>
                  <a:srgbClr val="993366"/>
                </a:solidFill>
                <a:latin typeface="LM Mono 10" pitchFamily="17"/>
              </a:rPr>
              <a:t>5885   return filewrite(f, p, n);</a:t>
            </a:r>
          </a:p>
          <a:p>
            <a:pPr lvl="0"/>
            <a:r>
              <a:rPr lang="en-US" sz="2400">
                <a:solidFill>
                  <a:srgbClr val="993366"/>
                </a:solidFill>
                <a:latin typeface="LM Mono 10" pitchFamily="17"/>
              </a:rPr>
              <a:t>5886 }</a:t>
            </a:r>
          </a:p>
          <a:p>
            <a:pPr lvl="0"/>
            <a:endParaRPr lang="en-US" sz="2400">
              <a:solidFill>
                <a:srgbClr val="993366"/>
              </a:solidFill>
              <a:latin typeface="LM Mono 10" pitchFamily="17"/>
            </a:endParaRP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DA16E7AD-BA21-046C-65AC-3DF95DC91F4B}"/>
              </a:ext>
            </a:extLst>
          </p:cNvPr>
          <p:cNvSpPr/>
          <p:nvPr/>
        </p:nvSpPr>
        <p:spPr>
          <a:xfrm>
            <a:off x="1371600" y="5473800"/>
            <a:ext cx="1841400" cy="3564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29160">
            <a:solidFill>
              <a:srgbClr val="FF3333"/>
            </a:solidFill>
            <a:prstDash val="solid"/>
          </a:ln>
        </p:spPr>
        <p:txBody>
          <a:bodyPr wrap="none" lIns="104400" tIns="59400" rIns="104400" bIns="5940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366B42EA-9137-0183-3D03-623C20E2CDC3}"/>
              </a:ext>
            </a:extLst>
          </p:cNvPr>
          <p:cNvSpPr/>
          <p:nvPr/>
        </p:nvSpPr>
        <p:spPr>
          <a:xfrm>
            <a:off x="3963600" y="5473800"/>
            <a:ext cx="1841400" cy="3564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29160">
            <a:solidFill>
              <a:srgbClr val="FF3333"/>
            </a:solidFill>
            <a:prstDash val="solid"/>
          </a:ln>
        </p:spPr>
        <p:txBody>
          <a:bodyPr wrap="none" lIns="104400" tIns="59400" rIns="104400" bIns="5940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612EF5EB-CA2C-C23F-A399-FF49D3CEF6F3}"/>
              </a:ext>
            </a:extLst>
          </p:cNvPr>
          <p:cNvSpPr/>
          <p:nvPr/>
        </p:nvSpPr>
        <p:spPr>
          <a:xfrm>
            <a:off x="6195600" y="5473800"/>
            <a:ext cx="1841400" cy="3564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29160">
            <a:solidFill>
              <a:srgbClr val="FF3333"/>
            </a:solidFill>
            <a:prstDash val="solid"/>
          </a:ln>
        </p:spPr>
        <p:txBody>
          <a:bodyPr wrap="none" lIns="104400" tIns="59400" rIns="104400" bIns="5940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0DA1E-3557-D67A-A53A-4EA53570CBA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800600" y="5715000"/>
            <a:ext cx="4775040" cy="1262160"/>
          </a:xfrm>
        </p:spPr>
        <p:txBody>
          <a:bodyPr/>
          <a:lstStyle/>
          <a:p>
            <a:pPr lvl="0"/>
            <a:r>
              <a:rPr lang="en-US"/>
              <a:t>argint(int n, int *ip)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F71E5B-EABD-7B05-25D4-07844DF2BAB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685800"/>
            <a:ext cx="9071640" cy="6400800"/>
          </a:xfrm>
        </p:spPr>
        <p:txBody>
          <a:bodyPr>
            <a:normAutofit fontScale="70000" lnSpcReduction="20000"/>
          </a:bodyPr>
          <a:lstStyle/>
          <a:p>
            <a:pPr lvl="0"/>
            <a:r>
              <a:rPr lang="en-US" sz="2400">
                <a:solidFill>
                  <a:srgbClr val="000099"/>
                </a:solidFill>
                <a:latin typeface="LM Mono 10" pitchFamily="17"/>
              </a:rPr>
              <a:t>3543 // Fetch the nth 32−bit system call argument.</a:t>
            </a:r>
          </a:p>
          <a:p>
            <a:pPr lvl="0"/>
            <a:r>
              <a:rPr lang="en-US" sz="2400">
                <a:solidFill>
                  <a:srgbClr val="000099"/>
                </a:solidFill>
                <a:latin typeface="LM Mono 10" pitchFamily="17"/>
              </a:rPr>
              <a:t>3544 int</a:t>
            </a:r>
          </a:p>
          <a:p>
            <a:pPr lvl="0"/>
            <a:r>
              <a:rPr lang="en-US" sz="2400">
                <a:solidFill>
                  <a:srgbClr val="000099"/>
                </a:solidFill>
                <a:latin typeface="LM Mono 10" pitchFamily="17"/>
              </a:rPr>
              <a:t>3545 argint(int n, int *ip)</a:t>
            </a:r>
          </a:p>
          <a:p>
            <a:pPr lvl="0"/>
            <a:r>
              <a:rPr lang="en-US" sz="2400">
                <a:solidFill>
                  <a:srgbClr val="000099"/>
                </a:solidFill>
                <a:latin typeface="LM Mono 10" pitchFamily="17"/>
              </a:rPr>
              <a:t>3546 {</a:t>
            </a:r>
          </a:p>
          <a:p>
            <a:pPr lvl="0"/>
            <a:r>
              <a:rPr lang="en-US" sz="2400">
                <a:solidFill>
                  <a:srgbClr val="000099"/>
                </a:solidFill>
                <a:latin typeface="LM Mono 10" pitchFamily="17"/>
              </a:rPr>
              <a:t>3547     return fetchint(proc−&gt;tf−&gt;esp + 4 + 4*n, ip);</a:t>
            </a:r>
          </a:p>
          <a:p>
            <a:pPr lvl="0"/>
            <a:r>
              <a:rPr lang="en-US" sz="2400">
                <a:solidFill>
                  <a:srgbClr val="000099"/>
                </a:solidFill>
                <a:latin typeface="LM Mono 10" pitchFamily="17"/>
              </a:rPr>
              <a:t>3548 }</a:t>
            </a:r>
          </a:p>
          <a:p>
            <a:pPr lvl="0"/>
            <a:endParaRPr lang="en-US" sz="2400">
              <a:solidFill>
                <a:srgbClr val="993366"/>
              </a:solidFill>
              <a:latin typeface="LM Mono 10" pitchFamily="17"/>
            </a:endParaRPr>
          </a:p>
          <a:p>
            <a:pPr lvl="0"/>
            <a:r>
              <a:rPr lang="en-US" sz="2400">
                <a:solidFill>
                  <a:srgbClr val="993366"/>
                </a:solidFill>
                <a:latin typeface="LM Mono 10" pitchFamily="17"/>
              </a:rPr>
              <a:t>3515 // Fetch the int at addr from the current process.</a:t>
            </a:r>
          </a:p>
          <a:p>
            <a:pPr lvl="0"/>
            <a:r>
              <a:rPr lang="en-US" sz="2400">
                <a:solidFill>
                  <a:srgbClr val="993366"/>
                </a:solidFill>
                <a:latin typeface="LM Mono 10" pitchFamily="17"/>
              </a:rPr>
              <a:t>3516 int</a:t>
            </a:r>
          </a:p>
          <a:p>
            <a:pPr lvl="0"/>
            <a:r>
              <a:rPr lang="en-US" sz="2400">
                <a:solidFill>
                  <a:srgbClr val="993366"/>
                </a:solidFill>
                <a:latin typeface="LM Mono 10" pitchFamily="17"/>
              </a:rPr>
              <a:t>3517 fetchint(uint addr, int *ip)</a:t>
            </a:r>
          </a:p>
          <a:p>
            <a:pPr lvl="0"/>
            <a:r>
              <a:rPr lang="en-US" sz="2400">
                <a:solidFill>
                  <a:srgbClr val="993366"/>
                </a:solidFill>
                <a:latin typeface="LM Mono 10" pitchFamily="17"/>
              </a:rPr>
              <a:t>3518 {</a:t>
            </a:r>
          </a:p>
          <a:p>
            <a:pPr lvl="0"/>
            <a:r>
              <a:rPr lang="en-US" sz="2400">
                <a:solidFill>
                  <a:srgbClr val="993366"/>
                </a:solidFill>
                <a:latin typeface="LM Mono 10" pitchFamily="17"/>
              </a:rPr>
              <a:t>3519     if(addr &gt;= proc−&gt;sz || addr+4 &gt; proc−&gt;sz)</a:t>
            </a:r>
          </a:p>
          <a:p>
            <a:pPr lvl="0"/>
            <a:r>
              <a:rPr lang="en-US" sz="2400">
                <a:solidFill>
                  <a:srgbClr val="993366"/>
                </a:solidFill>
                <a:latin typeface="LM Mono 10" pitchFamily="17"/>
              </a:rPr>
              <a:t>3520         return −1;</a:t>
            </a:r>
          </a:p>
          <a:p>
            <a:pPr lvl="0"/>
            <a:r>
              <a:rPr lang="en-US" sz="2400">
                <a:solidFill>
                  <a:srgbClr val="993366"/>
                </a:solidFill>
                <a:latin typeface="LM Mono 10" pitchFamily="17"/>
              </a:rPr>
              <a:t>3521     *ip = *(int*)(addr);</a:t>
            </a:r>
          </a:p>
          <a:p>
            <a:pPr lvl="0"/>
            <a:r>
              <a:rPr lang="en-US" sz="2400">
                <a:solidFill>
                  <a:srgbClr val="993366"/>
                </a:solidFill>
                <a:latin typeface="LM Mono 10" pitchFamily="17"/>
              </a:rPr>
              <a:t>3522     return 0;</a:t>
            </a:r>
          </a:p>
          <a:p>
            <a:pPr lvl="0"/>
            <a:r>
              <a:rPr lang="en-US" sz="2400">
                <a:solidFill>
                  <a:srgbClr val="993366"/>
                </a:solidFill>
                <a:latin typeface="LM Mono 10" pitchFamily="17"/>
              </a:rPr>
              <a:t>3523 }</a:t>
            </a:r>
          </a:p>
          <a:p>
            <a:pPr lvl="0"/>
            <a:endParaRPr lang="en-US" sz="2400">
              <a:solidFill>
                <a:srgbClr val="993366"/>
              </a:solidFill>
              <a:latin typeface="LM Mono 10" pitchFamily="17"/>
            </a:endParaRPr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3BF3FA-E007-AEDA-2288-CF9A4CA855C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800600" y="5715000"/>
            <a:ext cx="4775040" cy="1262160"/>
          </a:xfrm>
        </p:spPr>
        <p:txBody>
          <a:bodyPr/>
          <a:lstStyle/>
          <a:p>
            <a:pPr lvl="0"/>
            <a:r>
              <a:rPr lang="en-US"/>
              <a:t>argint(int n, int *ip)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4DFA14-FEB9-FF30-5741-3328421808D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685800"/>
            <a:ext cx="9071640" cy="6400800"/>
          </a:xfrm>
        </p:spPr>
        <p:txBody>
          <a:bodyPr>
            <a:normAutofit fontScale="70000" lnSpcReduction="20000"/>
          </a:bodyPr>
          <a:lstStyle/>
          <a:p>
            <a:pPr lvl="0"/>
            <a:r>
              <a:rPr lang="en-US" sz="2400">
                <a:solidFill>
                  <a:srgbClr val="000099"/>
                </a:solidFill>
                <a:latin typeface="LM Mono 10" pitchFamily="17"/>
              </a:rPr>
              <a:t>3543 // Fetch the nth 32−bit system call argument.</a:t>
            </a:r>
          </a:p>
          <a:p>
            <a:pPr lvl="0"/>
            <a:r>
              <a:rPr lang="en-US" sz="2400">
                <a:solidFill>
                  <a:srgbClr val="000099"/>
                </a:solidFill>
                <a:latin typeface="LM Mono 10" pitchFamily="17"/>
              </a:rPr>
              <a:t>3544 int</a:t>
            </a:r>
          </a:p>
          <a:p>
            <a:pPr lvl="0"/>
            <a:r>
              <a:rPr lang="en-US" sz="2400">
                <a:solidFill>
                  <a:srgbClr val="000099"/>
                </a:solidFill>
                <a:latin typeface="LM Mono 10" pitchFamily="17"/>
              </a:rPr>
              <a:t>3545 argint(int n, int *ip)</a:t>
            </a:r>
          </a:p>
          <a:p>
            <a:pPr lvl="0"/>
            <a:r>
              <a:rPr lang="en-US" sz="2400">
                <a:solidFill>
                  <a:srgbClr val="000099"/>
                </a:solidFill>
                <a:latin typeface="LM Mono 10" pitchFamily="17"/>
              </a:rPr>
              <a:t>3546 {</a:t>
            </a:r>
          </a:p>
          <a:p>
            <a:pPr lvl="0"/>
            <a:r>
              <a:rPr lang="en-US" sz="2400">
                <a:solidFill>
                  <a:srgbClr val="000099"/>
                </a:solidFill>
                <a:latin typeface="LM Mono 10" pitchFamily="17"/>
              </a:rPr>
              <a:t>3547     return fetchint(proc−&gt;tf−&gt;esp + 4 + 4*n, ip);</a:t>
            </a:r>
          </a:p>
          <a:p>
            <a:pPr lvl="0"/>
            <a:r>
              <a:rPr lang="en-US" sz="2400">
                <a:solidFill>
                  <a:srgbClr val="000099"/>
                </a:solidFill>
                <a:latin typeface="LM Mono 10" pitchFamily="17"/>
              </a:rPr>
              <a:t>3548 }</a:t>
            </a:r>
          </a:p>
          <a:p>
            <a:pPr lvl="0"/>
            <a:endParaRPr lang="en-US" sz="2400">
              <a:solidFill>
                <a:srgbClr val="993366"/>
              </a:solidFill>
              <a:latin typeface="LM Mono 10" pitchFamily="17"/>
            </a:endParaRPr>
          </a:p>
          <a:p>
            <a:pPr lvl="0"/>
            <a:r>
              <a:rPr lang="en-US" sz="2400">
                <a:solidFill>
                  <a:srgbClr val="993366"/>
                </a:solidFill>
                <a:latin typeface="LM Mono 10" pitchFamily="17"/>
              </a:rPr>
              <a:t>3515 // Fetch the int at addr from the current process.</a:t>
            </a:r>
          </a:p>
          <a:p>
            <a:pPr lvl="0"/>
            <a:r>
              <a:rPr lang="en-US" sz="2400">
                <a:solidFill>
                  <a:srgbClr val="993366"/>
                </a:solidFill>
                <a:latin typeface="LM Mono 10" pitchFamily="17"/>
              </a:rPr>
              <a:t>3516 int</a:t>
            </a:r>
          </a:p>
          <a:p>
            <a:pPr lvl="0"/>
            <a:r>
              <a:rPr lang="en-US" sz="2400">
                <a:solidFill>
                  <a:srgbClr val="993366"/>
                </a:solidFill>
                <a:latin typeface="LM Mono 10" pitchFamily="17"/>
              </a:rPr>
              <a:t>3517 fetchint(uint addr, int *ip)</a:t>
            </a:r>
          </a:p>
          <a:p>
            <a:pPr lvl="0"/>
            <a:r>
              <a:rPr lang="en-US" sz="2400">
                <a:solidFill>
                  <a:srgbClr val="993366"/>
                </a:solidFill>
                <a:latin typeface="LM Mono 10" pitchFamily="17"/>
              </a:rPr>
              <a:t>3518 {</a:t>
            </a:r>
          </a:p>
          <a:p>
            <a:pPr lvl="0"/>
            <a:r>
              <a:rPr lang="en-US" sz="2400">
                <a:solidFill>
                  <a:srgbClr val="993366"/>
                </a:solidFill>
                <a:latin typeface="LM Mono 10" pitchFamily="17"/>
              </a:rPr>
              <a:t>3519     if(addr &gt;= proc−&gt;sz || addr+4 &gt; proc−&gt;sz)</a:t>
            </a:r>
          </a:p>
          <a:p>
            <a:pPr lvl="0"/>
            <a:r>
              <a:rPr lang="en-US" sz="2400">
                <a:solidFill>
                  <a:srgbClr val="993366"/>
                </a:solidFill>
                <a:latin typeface="LM Mono 10" pitchFamily="17"/>
              </a:rPr>
              <a:t>3520         return −1;</a:t>
            </a:r>
          </a:p>
          <a:p>
            <a:pPr lvl="0"/>
            <a:r>
              <a:rPr lang="en-US" sz="2400">
                <a:solidFill>
                  <a:srgbClr val="993366"/>
                </a:solidFill>
                <a:latin typeface="LM Mono 10" pitchFamily="17"/>
              </a:rPr>
              <a:t>3521     *ip = *(int*)(addr);</a:t>
            </a:r>
          </a:p>
          <a:p>
            <a:pPr lvl="0"/>
            <a:r>
              <a:rPr lang="en-US" sz="2400">
                <a:solidFill>
                  <a:srgbClr val="993366"/>
                </a:solidFill>
                <a:latin typeface="LM Mono 10" pitchFamily="17"/>
              </a:rPr>
              <a:t>3522     return 0;</a:t>
            </a:r>
          </a:p>
          <a:p>
            <a:pPr lvl="0"/>
            <a:r>
              <a:rPr lang="en-US" sz="2400">
                <a:solidFill>
                  <a:srgbClr val="993366"/>
                </a:solidFill>
                <a:latin typeface="LM Mono 10" pitchFamily="17"/>
              </a:rPr>
              <a:t>3523 }</a:t>
            </a:r>
          </a:p>
          <a:p>
            <a:pPr lvl="0"/>
            <a:endParaRPr lang="en-US" sz="2400">
              <a:solidFill>
                <a:srgbClr val="993366"/>
              </a:solidFill>
              <a:latin typeface="LM Mono 10" pitchFamily="17"/>
            </a:endParaRP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22D37460-858B-32E0-C986-E7A68B713868}"/>
              </a:ext>
            </a:extLst>
          </p:cNvPr>
          <p:cNvSpPr/>
          <p:nvPr/>
        </p:nvSpPr>
        <p:spPr>
          <a:xfrm>
            <a:off x="3151800" y="2250000"/>
            <a:ext cx="2656440" cy="3564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29160">
            <a:solidFill>
              <a:srgbClr val="FF3333"/>
            </a:solidFill>
            <a:prstDash val="solid"/>
          </a:ln>
        </p:spPr>
        <p:txBody>
          <a:bodyPr wrap="none" lIns="104400" tIns="59400" rIns="104400" bIns="5940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0C83BF-452D-A958-14D1-ECEA04C1883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800600" y="5715000"/>
            <a:ext cx="4775040" cy="1262160"/>
          </a:xfrm>
        </p:spPr>
        <p:txBody>
          <a:bodyPr/>
          <a:lstStyle/>
          <a:p>
            <a:pPr lvl="0"/>
            <a:r>
              <a:rPr lang="en-US"/>
              <a:t>argint(int n, int *ip)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FDB38A-18C2-3F9F-53F8-43A055C6E20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685800"/>
            <a:ext cx="9071640" cy="6400800"/>
          </a:xfrm>
        </p:spPr>
        <p:txBody>
          <a:bodyPr>
            <a:normAutofit fontScale="70000" lnSpcReduction="20000"/>
          </a:bodyPr>
          <a:lstStyle/>
          <a:p>
            <a:pPr lvl="0"/>
            <a:r>
              <a:rPr lang="en-US" sz="2400">
                <a:solidFill>
                  <a:srgbClr val="000099"/>
                </a:solidFill>
                <a:latin typeface="LM Mono 10" pitchFamily="17"/>
              </a:rPr>
              <a:t>3543 // Fetch the nth 32−bit system call argument.</a:t>
            </a:r>
          </a:p>
          <a:p>
            <a:pPr lvl="0"/>
            <a:r>
              <a:rPr lang="en-US" sz="2400">
                <a:solidFill>
                  <a:srgbClr val="000099"/>
                </a:solidFill>
                <a:latin typeface="LM Mono 10" pitchFamily="17"/>
              </a:rPr>
              <a:t>3544 int</a:t>
            </a:r>
          </a:p>
          <a:p>
            <a:pPr lvl="0"/>
            <a:r>
              <a:rPr lang="en-US" sz="2400">
                <a:solidFill>
                  <a:srgbClr val="000099"/>
                </a:solidFill>
                <a:latin typeface="LM Mono 10" pitchFamily="17"/>
              </a:rPr>
              <a:t>3545 argint(int n, int *ip)</a:t>
            </a:r>
          </a:p>
          <a:p>
            <a:pPr lvl="0"/>
            <a:r>
              <a:rPr lang="en-US" sz="2400">
                <a:solidFill>
                  <a:srgbClr val="000099"/>
                </a:solidFill>
                <a:latin typeface="LM Mono 10" pitchFamily="17"/>
              </a:rPr>
              <a:t>3546 {</a:t>
            </a:r>
          </a:p>
          <a:p>
            <a:pPr lvl="0"/>
            <a:r>
              <a:rPr lang="en-US" sz="2400">
                <a:solidFill>
                  <a:srgbClr val="000099"/>
                </a:solidFill>
                <a:latin typeface="LM Mono 10" pitchFamily="17"/>
              </a:rPr>
              <a:t>3547     return fetchint(proc−&gt;tf−&gt;esp + 4 + 4*n, ip);</a:t>
            </a:r>
          </a:p>
          <a:p>
            <a:pPr lvl="0"/>
            <a:r>
              <a:rPr lang="en-US" sz="2400">
                <a:solidFill>
                  <a:srgbClr val="000099"/>
                </a:solidFill>
                <a:latin typeface="LM Mono 10" pitchFamily="17"/>
              </a:rPr>
              <a:t>3548 }</a:t>
            </a:r>
          </a:p>
          <a:p>
            <a:pPr lvl="0"/>
            <a:endParaRPr lang="en-US" sz="2400">
              <a:solidFill>
                <a:srgbClr val="993366"/>
              </a:solidFill>
              <a:latin typeface="LM Mono 10" pitchFamily="17"/>
            </a:endParaRPr>
          </a:p>
          <a:p>
            <a:pPr lvl="0"/>
            <a:r>
              <a:rPr lang="en-US" sz="2400">
                <a:solidFill>
                  <a:srgbClr val="993366"/>
                </a:solidFill>
                <a:latin typeface="LM Mono 10" pitchFamily="17"/>
              </a:rPr>
              <a:t>3515 // Fetch the int at addr from the current process.</a:t>
            </a:r>
          </a:p>
          <a:p>
            <a:pPr lvl="0"/>
            <a:r>
              <a:rPr lang="en-US" sz="2400">
                <a:solidFill>
                  <a:srgbClr val="993366"/>
                </a:solidFill>
                <a:latin typeface="LM Mono 10" pitchFamily="17"/>
              </a:rPr>
              <a:t>3516 int</a:t>
            </a:r>
          </a:p>
          <a:p>
            <a:pPr lvl="0"/>
            <a:r>
              <a:rPr lang="en-US" sz="2400">
                <a:solidFill>
                  <a:srgbClr val="993366"/>
                </a:solidFill>
                <a:latin typeface="LM Mono 10" pitchFamily="17"/>
              </a:rPr>
              <a:t>3517 fetchint(uint addr, int *ip)</a:t>
            </a:r>
          </a:p>
          <a:p>
            <a:pPr lvl="0"/>
            <a:r>
              <a:rPr lang="en-US" sz="2400">
                <a:solidFill>
                  <a:srgbClr val="993366"/>
                </a:solidFill>
                <a:latin typeface="LM Mono 10" pitchFamily="17"/>
              </a:rPr>
              <a:t>3518 {</a:t>
            </a:r>
          </a:p>
          <a:p>
            <a:pPr lvl="0"/>
            <a:r>
              <a:rPr lang="en-US" sz="2400">
                <a:solidFill>
                  <a:srgbClr val="993366"/>
                </a:solidFill>
                <a:latin typeface="LM Mono 10" pitchFamily="17"/>
              </a:rPr>
              <a:t>3519     if(addr &gt;= proc−&gt;sz || addr+4 &gt; proc−&gt;sz)</a:t>
            </a:r>
          </a:p>
          <a:p>
            <a:pPr lvl="0"/>
            <a:r>
              <a:rPr lang="en-US" sz="2400">
                <a:solidFill>
                  <a:srgbClr val="993366"/>
                </a:solidFill>
                <a:latin typeface="LM Mono 10" pitchFamily="17"/>
              </a:rPr>
              <a:t>3520         return −1;</a:t>
            </a:r>
          </a:p>
          <a:p>
            <a:pPr lvl="0"/>
            <a:r>
              <a:rPr lang="en-US" sz="2400">
                <a:solidFill>
                  <a:srgbClr val="993366"/>
                </a:solidFill>
                <a:latin typeface="LM Mono 10" pitchFamily="17"/>
              </a:rPr>
              <a:t>3521     *ip = *(int*)(addr);</a:t>
            </a:r>
          </a:p>
          <a:p>
            <a:pPr lvl="0"/>
            <a:r>
              <a:rPr lang="en-US" sz="2400">
                <a:solidFill>
                  <a:srgbClr val="993366"/>
                </a:solidFill>
                <a:latin typeface="LM Mono 10" pitchFamily="17"/>
              </a:rPr>
              <a:t>3522     return 0;</a:t>
            </a:r>
          </a:p>
          <a:p>
            <a:pPr lvl="0"/>
            <a:r>
              <a:rPr lang="en-US" sz="2400">
                <a:solidFill>
                  <a:srgbClr val="993366"/>
                </a:solidFill>
                <a:latin typeface="LM Mono 10" pitchFamily="17"/>
              </a:rPr>
              <a:t>3523 }</a:t>
            </a:r>
          </a:p>
          <a:p>
            <a:pPr lvl="0"/>
            <a:endParaRPr lang="en-US" sz="2400">
              <a:solidFill>
                <a:srgbClr val="993366"/>
              </a:solidFill>
              <a:latin typeface="LM Mono 10" pitchFamily="17"/>
            </a:endParaRP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FE22C963-7246-9A2E-C0BA-153235AC2470}"/>
              </a:ext>
            </a:extLst>
          </p:cNvPr>
          <p:cNvSpPr/>
          <p:nvPr/>
        </p:nvSpPr>
        <p:spPr>
          <a:xfrm>
            <a:off x="3151800" y="2250000"/>
            <a:ext cx="1515600" cy="3564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29160">
            <a:solidFill>
              <a:srgbClr val="FF3333"/>
            </a:solidFill>
            <a:prstDash val="solid"/>
          </a:ln>
        </p:spPr>
        <p:txBody>
          <a:bodyPr wrap="none" lIns="104400" tIns="59400" rIns="104400" bIns="5940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B9A6977-2404-A3D6-0055-798AA73A097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400800" y="1143000"/>
            <a:ext cx="3200400" cy="2971800"/>
          </a:xfrm>
        </p:spPr>
        <p:txBody>
          <a:bodyPr/>
          <a:lstStyle/>
          <a:p>
            <a:pPr lvl="0">
              <a:buSzPct val="45000"/>
              <a:buFont typeface="StarSymbol"/>
              <a:buChar char="●"/>
            </a:pPr>
            <a:r>
              <a:rPr lang="en-US"/>
              <a:t>Start with the address where current user stack is (esp)</a:t>
            </a:r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9066D-1E41-0C44-C23A-30F0A4ED3EA3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800600" y="5715000"/>
            <a:ext cx="4775040" cy="1262160"/>
          </a:xfrm>
        </p:spPr>
        <p:txBody>
          <a:bodyPr/>
          <a:lstStyle/>
          <a:p>
            <a:pPr lvl="0"/>
            <a:r>
              <a:rPr lang="en-US"/>
              <a:t>argint(int n, int *ip)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CD2E5F-A8EA-43B4-7655-D460EE5ECC9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685800"/>
            <a:ext cx="9071640" cy="6400800"/>
          </a:xfrm>
        </p:spPr>
        <p:txBody>
          <a:bodyPr>
            <a:normAutofit fontScale="70000" lnSpcReduction="20000"/>
          </a:bodyPr>
          <a:lstStyle/>
          <a:p>
            <a:pPr lvl="0"/>
            <a:r>
              <a:rPr lang="en-US" sz="2400">
                <a:solidFill>
                  <a:srgbClr val="000099"/>
                </a:solidFill>
                <a:latin typeface="LM Mono 10" pitchFamily="17"/>
              </a:rPr>
              <a:t>3543 // Fetch the nth 32−bit system call argument.</a:t>
            </a:r>
          </a:p>
          <a:p>
            <a:pPr lvl="0"/>
            <a:r>
              <a:rPr lang="en-US" sz="2400">
                <a:solidFill>
                  <a:srgbClr val="000099"/>
                </a:solidFill>
                <a:latin typeface="LM Mono 10" pitchFamily="17"/>
              </a:rPr>
              <a:t>3544 int</a:t>
            </a:r>
          </a:p>
          <a:p>
            <a:pPr lvl="0"/>
            <a:r>
              <a:rPr lang="en-US" sz="2400">
                <a:solidFill>
                  <a:srgbClr val="000099"/>
                </a:solidFill>
                <a:latin typeface="LM Mono 10" pitchFamily="17"/>
              </a:rPr>
              <a:t>3545 argint(int n, int *ip)</a:t>
            </a:r>
          </a:p>
          <a:p>
            <a:pPr lvl="0"/>
            <a:r>
              <a:rPr lang="en-US" sz="2400">
                <a:solidFill>
                  <a:srgbClr val="000099"/>
                </a:solidFill>
                <a:latin typeface="LM Mono 10" pitchFamily="17"/>
              </a:rPr>
              <a:t>3546 {</a:t>
            </a:r>
          </a:p>
          <a:p>
            <a:pPr lvl="0"/>
            <a:r>
              <a:rPr lang="en-US" sz="2400">
                <a:solidFill>
                  <a:srgbClr val="000099"/>
                </a:solidFill>
                <a:latin typeface="LM Mono 10" pitchFamily="17"/>
              </a:rPr>
              <a:t>3547     return fetchint(proc−&gt;tf−&gt;esp + 4 + 4*n, ip);</a:t>
            </a:r>
          </a:p>
          <a:p>
            <a:pPr lvl="0"/>
            <a:r>
              <a:rPr lang="en-US" sz="2400">
                <a:solidFill>
                  <a:srgbClr val="000099"/>
                </a:solidFill>
                <a:latin typeface="LM Mono 10" pitchFamily="17"/>
              </a:rPr>
              <a:t>3548 }</a:t>
            </a:r>
          </a:p>
          <a:p>
            <a:pPr lvl="0"/>
            <a:endParaRPr lang="en-US" sz="2400">
              <a:solidFill>
                <a:srgbClr val="993366"/>
              </a:solidFill>
              <a:latin typeface="LM Mono 10" pitchFamily="17"/>
            </a:endParaRPr>
          </a:p>
          <a:p>
            <a:pPr lvl="0"/>
            <a:r>
              <a:rPr lang="en-US" sz="2400">
                <a:solidFill>
                  <a:srgbClr val="993366"/>
                </a:solidFill>
                <a:latin typeface="LM Mono 10" pitchFamily="17"/>
              </a:rPr>
              <a:t>3515 // Fetch the int at addr from the current process.</a:t>
            </a:r>
          </a:p>
          <a:p>
            <a:pPr lvl="0"/>
            <a:r>
              <a:rPr lang="en-US" sz="2400">
                <a:solidFill>
                  <a:srgbClr val="993366"/>
                </a:solidFill>
                <a:latin typeface="LM Mono 10" pitchFamily="17"/>
              </a:rPr>
              <a:t>3516 int</a:t>
            </a:r>
          </a:p>
          <a:p>
            <a:pPr lvl="0"/>
            <a:r>
              <a:rPr lang="en-US" sz="2400">
                <a:solidFill>
                  <a:srgbClr val="993366"/>
                </a:solidFill>
                <a:latin typeface="LM Mono 10" pitchFamily="17"/>
              </a:rPr>
              <a:t>3517 fetchint(uint addr, int *ip)</a:t>
            </a:r>
          </a:p>
          <a:p>
            <a:pPr lvl="0"/>
            <a:r>
              <a:rPr lang="en-US" sz="2400">
                <a:solidFill>
                  <a:srgbClr val="993366"/>
                </a:solidFill>
                <a:latin typeface="LM Mono 10" pitchFamily="17"/>
              </a:rPr>
              <a:t>3518 {</a:t>
            </a:r>
          </a:p>
          <a:p>
            <a:pPr lvl="0"/>
            <a:r>
              <a:rPr lang="en-US" sz="2400">
                <a:solidFill>
                  <a:srgbClr val="993366"/>
                </a:solidFill>
                <a:latin typeface="LM Mono 10" pitchFamily="17"/>
              </a:rPr>
              <a:t>3519     if(addr &gt;= proc−&gt;sz || addr+4 &gt; proc−&gt;sz)</a:t>
            </a:r>
          </a:p>
          <a:p>
            <a:pPr lvl="0"/>
            <a:r>
              <a:rPr lang="en-US" sz="2400">
                <a:solidFill>
                  <a:srgbClr val="993366"/>
                </a:solidFill>
                <a:latin typeface="LM Mono 10" pitchFamily="17"/>
              </a:rPr>
              <a:t>3520         return −1;</a:t>
            </a:r>
          </a:p>
          <a:p>
            <a:pPr lvl="0"/>
            <a:r>
              <a:rPr lang="en-US" sz="2400">
                <a:solidFill>
                  <a:srgbClr val="993366"/>
                </a:solidFill>
                <a:latin typeface="LM Mono 10" pitchFamily="17"/>
              </a:rPr>
              <a:t>3521     *ip = *(int*)(addr);</a:t>
            </a:r>
          </a:p>
          <a:p>
            <a:pPr lvl="0"/>
            <a:r>
              <a:rPr lang="en-US" sz="2400">
                <a:solidFill>
                  <a:srgbClr val="993366"/>
                </a:solidFill>
                <a:latin typeface="LM Mono 10" pitchFamily="17"/>
              </a:rPr>
              <a:t>3522     return 0;</a:t>
            </a:r>
          </a:p>
          <a:p>
            <a:pPr lvl="0"/>
            <a:r>
              <a:rPr lang="en-US" sz="2400">
                <a:solidFill>
                  <a:srgbClr val="993366"/>
                </a:solidFill>
                <a:latin typeface="LM Mono 10" pitchFamily="17"/>
              </a:rPr>
              <a:t>3523 }</a:t>
            </a:r>
          </a:p>
          <a:p>
            <a:pPr lvl="0"/>
            <a:endParaRPr lang="en-US" sz="2400">
              <a:solidFill>
                <a:srgbClr val="993366"/>
              </a:solidFill>
              <a:latin typeface="LM Mono 10" pitchFamily="17"/>
            </a:endParaRP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4913BC65-B79A-DF3F-6FAE-24F6F869E337}"/>
              </a:ext>
            </a:extLst>
          </p:cNvPr>
          <p:cNvSpPr/>
          <p:nvPr/>
        </p:nvSpPr>
        <p:spPr>
          <a:xfrm>
            <a:off x="4807800" y="2250000"/>
            <a:ext cx="378000" cy="3564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29160">
            <a:solidFill>
              <a:srgbClr val="FF3333"/>
            </a:solidFill>
            <a:prstDash val="solid"/>
          </a:ln>
        </p:spPr>
        <p:txBody>
          <a:bodyPr wrap="none" lIns="104400" tIns="59400" rIns="104400" bIns="5940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070E84C-6FEE-7B43-89F7-FA56AC986C2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400800" y="1143000"/>
            <a:ext cx="3200400" cy="2971800"/>
          </a:xfrm>
        </p:spPr>
        <p:txBody>
          <a:bodyPr/>
          <a:lstStyle/>
          <a:p>
            <a:pPr lvl="0">
              <a:buSzPct val="45000"/>
              <a:buFont typeface="StarSymbol"/>
              <a:buChar char="●"/>
            </a:pPr>
            <a:r>
              <a:rPr lang="en-US"/>
              <a:t>Skip return eip</a:t>
            </a:r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81E887-3CC0-EEC1-E43D-949C5D4C35F7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800600" y="5715000"/>
            <a:ext cx="4775040" cy="1262160"/>
          </a:xfrm>
        </p:spPr>
        <p:txBody>
          <a:bodyPr/>
          <a:lstStyle/>
          <a:p>
            <a:pPr lvl="0"/>
            <a:r>
              <a:rPr lang="en-US"/>
              <a:t>argint(int n, int *ip)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38C540-39D8-5254-EB95-68F27951DD0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685800"/>
            <a:ext cx="9071640" cy="6400800"/>
          </a:xfrm>
        </p:spPr>
        <p:txBody>
          <a:bodyPr>
            <a:normAutofit fontScale="70000" lnSpcReduction="20000"/>
          </a:bodyPr>
          <a:lstStyle/>
          <a:p>
            <a:pPr lvl="0"/>
            <a:r>
              <a:rPr lang="en-US" sz="2400">
                <a:solidFill>
                  <a:srgbClr val="000099"/>
                </a:solidFill>
                <a:latin typeface="LM Mono 10" pitchFamily="17"/>
              </a:rPr>
              <a:t>3543 // Fetch the nth 32−bit system call argument.</a:t>
            </a:r>
          </a:p>
          <a:p>
            <a:pPr lvl="0"/>
            <a:r>
              <a:rPr lang="en-US" sz="2400">
                <a:solidFill>
                  <a:srgbClr val="000099"/>
                </a:solidFill>
                <a:latin typeface="LM Mono 10" pitchFamily="17"/>
              </a:rPr>
              <a:t>3544 int</a:t>
            </a:r>
          </a:p>
          <a:p>
            <a:pPr lvl="0"/>
            <a:r>
              <a:rPr lang="en-US" sz="2400">
                <a:solidFill>
                  <a:srgbClr val="000099"/>
                </a:solidFill>
                <a:latin typeface="LM Mono 10" pitchFamily="17"/>
              </a:rPr>
              <a:t>3545 argint(int n, int *ip)</a:t>
            </a:r>
          </a:p>
          <a:p>
            <a:pPr lvl="0"/>
            <a:r>
              <a:rPr lang="en-US" sz="2400">
                <a:solidFill>
                  <a:srgbClr val="000099"/>
                </a:solidFill>
                <a:latin typeface="LM Mono 10" pitchFamily="17"/>
              </a:rPr>
              <a:t>3546 {</a:t>
            </a:r>
          </a:p>
          <a:p>
            <a:pPr lvl="0"/>
            <a:r>
              <a:rPr lang="en-US" sz="2400">
                <a:solidFill>
                  <a:srgbClr val="000099"/>
                </a:solidFill>
                <a:latin typeface="LM Mono 10" pitchFamily="17"/>
              </a:rPr>
              <a:t>3547     return fetchint(proc−&gt;tf−&gt;esp + 4 + 4*n, ip);</a:t>
            </a:r>
          </a:p>
          <a:p>
            <a:pPr lvl="0"/>
            <a:r>
              <a:rPr lang="en-US" sz="2400">
                <a:solidFill>
                  <a:srgbClr val="000099"/>
                </a:solidFill>
                <a:latin typeface="LM Mono 10" pitchFamily="17"/>
              </a:rPr>
              <a:t>3548 }</a:t>
            </a:r>
          </a:p>
          <a:p>
            <a:pPr lvl="0"/>
            <a:endParaRPr lang="en-US" sz="2400">
              <a:solidFill>
                <a:srgbClr val="993366"/>
              </a:solidFill>
              <a:latin typeface="LM Mono 10" pitchFamily="17"/>
            </a:endParaRPr>
          </a:p>
          <a:p>
            <a:pPr lvl="0"/>
            <a:r>
              <a:rPr lang="en-US" sz="2400">
                <a:solidFill>
                  <a:srgbClr val="993366"/>
                </a:solidFill>
                <a:latin typeface="LM Mono 10" pitchFamily="17"/>
              </a:rPr>
              <a:t>3515 // Fetch the int at addr from the current process.</a:t>
            </a:r>
          </a:p>
          <a:p>
            <a:pPr lvl="0"/>
            <a:r>
              <a:rPr lang="en-US" sz="2400">
                <a:solidFill>
                  <a:srgbClr val="993366"/>
                </a:solidFill>
                <a:latin typeface="LM Mono 10" pitchFamily="17"/>
              </a:rPr>
              <a:t>3516 int</a:t>
            </a:r>
          </a:p>
          <a:p>
            <a:pPr lvl="0"/>
            <a:r>
              <a:rPr lang="en-US" sz="2400">
                <a:solidFill>
                  <a:srgbClr val="993366"/>
                </a:solidFill>
                <a:latin typeface="LM Mono 10" pitchFamily="17"/>
              </a:rPr>
              <a:t>3517 fetchint(uint addr, int *ip)</a:t>
            </a:r>
          </a:p>
          <a:p>
            <a:pPr lvl="0"/>
            <a:r>
              <a:rPr lang="en-US" sz="2400">
                <a:solidFill>
                  <a:srgbClr val="993366"/>
                </a:solidFill>
                <a:latin typeface="LM Mono 10" pitchFamily="17"/>
              </a:rPr>
              <a:t>3518 {</a:t>
            </a:r>
          </a:p>
          <a:p>
            <a:pPr lvl="0"/>
            <a:r>
              <a:rPr lang="en-US" sz="2400">
                <a:solidFill>
                  <a:srgbClr val="993366"/>
                </a:solidFill>
                <a:latin typeface="LM Mono 10" pitchFamily="17"/>
              </a:rPr>
              <a:t>3519     if(addr &gt;= proc−&gt;sz || addr+4 &gt; proc−&gt;sz)</a:t>
            </a:r>
          </a:p>
          <a:p>
            <a:pPr lvl="0"/>
            <a:r>
              <a:rPr lang="en-US" sz="2400">
                <a:solidFill>
                  <a:srgbClr val="993366"/>
                </a:solidFill>
                <a:latin typeface="LM Mono 10" pitchFamily="17"/>
              </a:rPr>
              <a:t>3520         return −1;</a:t>
            </a:r>
          </a:p>
          <a:p>
            <a:pPr lvl="0"/>
            <a:r>
              <a:rPr lang="en-US" sz="2400">
                <a:solidFill>
                  <a:srgbClr val="993366"/>
                </a:solidFill>
                <a:latin typeface="LM Mono 10" pitchFamily="17"/>
              </a:rPr>
              <a:t>3521     *ip = *(int*)(addr);</a:t>
            </a:r>
          </a:p>
          <a:p>
            <a:pPr lvl="0"/>
            <a:r>
              <a:rPr lang="en-US" sz="2400">
                <a:solidFill>
                  <a:srgbClr val="993366"/>
                </a:solidFill>
                <a:latin typeface="LM Mono 10" pitchFamily="17"/>
              </a:rPr>
              <a:t>3522     return 0;</a:t>
            </a:r>
          </a:p>
          <a:p>
            <a:pPr lvl="0"/>
            <a:r>
              <a:rPr lang="en-US" sz="2400">
                <a:solidFill>
                  <a:srgbClr val="993366"/>
                </a:solidFill>
                <a:latin typeface="LM Mono 10" pitchFamily="17"/>
              </a:rPr>
              <a:t>3523 }</a:t>
            </a:r>
          </a:p>
          <a:p>
            <a:pPr lvl="0"/>
            <a:endParaRPr lang="en-US" sz="2400">
              <a:solidFill>
                <a:srgbClr val="993366"/>
              </a:solidFill>
              <a:latin typeface="LM Mono 10" pitchFamily="17"/>
            </a:endParaRP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EAABD0AC-21B8-31C5-DB07-8595A9FF079A}"/>
              </a:ext>
            </a:extLst>
          </p:cNvPr>
          <p:cNvSpPr/>
          <p:nvPr/>
        </p:nvSpPr>
        <p:spPr>
          <a:xfrm>
            <a:off x="5311800" y="2250000"/>
            <a:ext cx="471240" cy="3564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29160">
            <a:solidFill>
              <a:srgbClr val="FF3333"/>
            </a:solidFill>
            <a:prstDash val="solid"/>
          </a:ln>
        </p:spPr>
        <p:txBody>
          <a:bodyPr wrap="none" lIns="104400" tIns="59400" rIns="104400" bIns="5940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E198BF-D895-9EFD-9EA1-1F1D513E998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400800" y="1143000"/>
            <a:ext cx="3200400" cy="2971800"/>
          </a:xfrm>
        </p:spPr>
        <p:txBody>
          <a:bodyPr/>
          <a:lstStyle/>
          <a:p>
            <a:pPr lvl="0">
              <a:buSzPct val="45000"/>
              <a:buFont typeface="StarSymbol"/>
              <a:buChar char="●"/>
            </a:pPr>
            <a:r>
              <a:rPr lang="en-US"/>
              <a:t>Fetch n'th argument</a:t>
            </a:r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59F35E1-077C-66A9-3299-C2786ED3934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685800"/>
            <a:ext cx="9071640" cy="6400800"/>
          </a:xfrm>
        </p:spPr>
        <p:txBody>
          <a:bodyPr>
            <a:normAutofit fontScale="70000" lnSpcReduction="20000"/>
          </a:bodyPr>
          <a:lstStyle/>
          <a:p>
            <a:pPr lvl="0"/>
            <a:r>
              <a:rPr lang="en-US" sz="2400">
                <a:solidFill>
                  <a:srgbClr val="993366"/>
                </a:solidFill>
                <a:latin typeface="LM Mono 10" pitchFamily="17"/>
              </a:rPr>
              <a:t>3543 // Fetch the nth 32−bit system call argument.</a:t>
            </a:r>
          </a:p>
          <a:p>
            <a:pPr lvl="0"/>
            <a:r>
              <a:rPr lang="en-US" sz="2400">
                <a:solidFill>
                  <a:srgbClr val="993366"/>
                </a:solidFill>
                <a:latin typeface="LM Mono 10" pitchFamily="17"/>
              </a:rPr>
              <a:t>3544 int</a:t>
            </a:r>
          </a:p>
          <a:p>
            <a:pPr lvl="0"/>
            <a:r>
              <a:rPr lang="en-US" sz="2400">
                <a:solidFill>
                  <a:srgbClr val="993366"/>
                </a:solidFill>
                <a:latin typeface="LM Mono 10" pitchFamily="17"/>
              </a:rPr>
              <a:t>3545 argint(int n, int *ip)</a:t>
            </a:r>
          </a:p>
          <a:p>
            <a:pPr lvl="0"/>
            <a:r>
              <a:rPr lang="en-US" sz="2400">
                <a:solidFill>
                  <a:srgbClr val="993366"/>
                </a:solidFill>
                <a:latin typeface="LM Mono 10" pitchFamily="17"/>
              </a:rPr>
              <a:t>3546 {</a:t>
            </a:r>
          </a:p>
          <a:p>
            <a:pPr lvl="0"/>
            <a:r>
              <a:rPr lang="en-US" sz="2400">
                <a:solidFill>
                  <a:srgbClr val="993366"/>
                </a:solidFill>
                <a:latin typeface="LM Mono 10" pitchFamily="17"/>
              </a:rPr>
              <a:t>3547     return fetchint(proc−&gt;tf−&gt;esp + 4 + 4*n, ip);</a:t>
            </a:r>
          </a:p>
          <a:p>
            <a:pPr lvl="0"/>
            <a:r>
              <a:rPr lang="en-US" sz="2400">
                <a:solidFill>
                  <a:srgbClr val="993366"/>
                </a:solidFill>
                <a:latin typeface="LM Mono 10" pitchFamily="17"/>
              </a:rPr>
              <a:t>3548 }</a:t>
            </a:r>
          </a:p>
          <a:p>
            <a:pPr lvl="0"/>
            <a:endParaRPr lang="en-US" sz="2400">
              <a:solidFill>
                <a:srgbClr val="993366"/>
              </a:solidFill>
              <a:latin typeface="LM Mono 10" pitchFamily="17"/>
            </a:endParaRPr>
          </a:p>
          <a:p>
            <a:pPr lvl="0"/>
            <a:r>
              <a:rPr lang="en-US" sz="2400">
                <a:solidFill>
                  <a:srgbClr val="000099"/>
                </a:solidFill>
                <a:latin typeface="LM Mono 10" pitchFamily="17"/>
              </a:rPr>
              <a:t>3515 // Fetch the int at addr from the current process.</a:t>
            </a:r>
          </a:p>
          <a:p>
            <a:pPr lvl="0"/>
            <a:r>
              <a:rPr lang="en-US" sz="2400">
                <a:solidFill>
                  <a:srgbClr val="000099"/>
                </a:solidFill>
                <a:latin typeface="LM Mono 10" pitchFamily="17"/>
              </a:rPr>
              <a:t>3516 int</a:t>
            </a:r>
          </a:p>
          <a:p>
            <a:pPr lvl="0"/>
            <a:r>
              <a:rPr lang="en-US" sz="2400">
                <a:solidFill>
                  <a:srgbClr val="000099"/>
                </a:solidFill>
                <a:latin typeface="LM Mono 10" pitchFamily="17"/>
              </a:rPr>
              <a:t>3517 fetchint(uint addr, int *ip)</a:t>
            </a:r>
          </a:p>
          <a:p>
            <a:pPr lvl="0"/>
            <a:r>
              <a:rPr lang="en-US" sz="2400">
                <a:solidFill>
                  <a:srgbClr val="000099"/>
                </a:solidFill>
                <a:latin typeface="LM Mono 10" pitchFamily="17"/>
              </a:rPr>
              <a:t>3518 {</a:t>
            </a:r>
          </a:p>
          <a:p>
            <a:pPr lvl="0"/>
            <a:r>
              <a:rPr lang="en-US" sz="2400">
                <a:solidFill>
                  <a:srgbClr val="000099"/>
                </a:solidFill>
                <a:latin typeface="LM Mono 10" pitchFamily="17"/>
              </a:rPr>
              <a:t>3519     if(addr &gt;= proc−&gt;sz || addr+4 &gt; proc−&gt;sz)</a:t>
            </a:r>
          </a:p>
          <a:p>
            <a:pPr lvl="0"/>
            <a:r>
              <a:rPr lang="en-US" sz="2400">
                <a:solidFill>
                  <a:srgbClr val="000099"/>
                </a:solidFill>
                <a:latin typeface="LM Mono 10" pitchFamily="17"/>
              </a:rPr>
              <a:t>3520         return −1;</a:t>
            </a:r>
          </a:p>
          <a:p>
            <a:pPr lvl="0"/>
            <a:r>
              <a:rPr lang="en-US" sz="2400">
                <a:solidFill>
                  <a:srgbClr val="000099"/>
                </a:solidFill>
                <a:latin typeface="LM Mono 10" pitchFamily="17"/>
              </a:rPr>
              <a:t>3521     *ip = *(int*)(addr);</a:t>
            </a:r>
          </a:p>
          <a:p>
            <a:pPr lvl="0"/>
            <a:r>
              <a:rPr lang="en-US" sz="2400">
                <a:solidFill>
                  <a:srgbClr val="000099"/>
                </a:solidFill>
                <a:latin typeface="LM Mono 10" pitchFamily="17"/>
              </a:rPr>
              <a:t>3522     return 0;</a:t>
            </a:r>
          </a:p>
          <a:p>
            <a:pPr lvl="0"/>
            <a:r>
              <a:rPr lang="en-US" sz="2400">
                <a:solidFill>
                  <a:srgbClr val="000099"/>
                </a:solidFill>
                <a:latin typeface="LM Mono 10" pitchFamily="17"/>
              </a:rPr>
              <a:t>3523 }</a:t>
            </a:r>
          </a:p>
          <a:p>
            <a:pPr lvl="0"/>
            <a:endParaRPr lang="en-US" sz="2400">
              <a:solidFill>
                <a:srgbClr val="993366"/>
              </a:solidFill>
              <a:latin typeface="LM Mono 10" pitchFamily="17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79884A4-2CD0-E885-F84C-551A9784F938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429000" y="6003000"/>
            <a:ext cx="6146640" cy="1262160"/>
          </a:xfrm>
        </p:spPr>
        <p:txBody>
          <a:bodyPr/>
          <a:lstStyle/>
          <a:p>
            <a:pPr lvl="0"/>
            <a:r>
              <a:rPr lang="en-US"/>
              <a:t>fetchint(uint addr, int *ip)</a:t>
            </a:r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5EBE6B-BF78-C788-082F-C3C08B7C1A9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429000" y="6003000"/>
            <a:ext cx="6146640" cy="1262160"/>
          </a:xfrm>
        </p:spPr>
        <p:txBody>
          <a:bodyPr/>
          <a:lstStyle/>
          <a:p>
            <a:pPr lvl="0"/>
            <a:r>
              <a:rPr lang="en-US"/>
              <a:t>fetchint(uint addr, int *ip)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368A61-CCE4-CB94-6525-F16BCCF77E5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685800"/>
            <a:ext cx="9071640" cy="6400800"/>
          </a:xfrm>
        </p:spPr>
        <p:txBody>
          <a:bodyPr>
            <a:normAutofit fontScale="70000" lnSpcReduction="20000"/>
          </a:bodyPr>
          <a:lstStyle/>
          <a:p>
            <a:pPr lvl="0"/>
            <a:r>
              <a:rPr lang="en-US" sz="2400">
                <a:solidFill>
                  <a:srgbClr val="993366"/>
                </a:solidFill>
                <a:latin typeface="LM Mono 10" pitchFamily="17"/>
              </a:rPr>
              <a:t>3543 // Fetch the nth 32−bit system call argument.</a:t>
            </a:r>
          </a:p>
          <a:p>
            <a:pPr lvl="0"/>
            <a:r>
              <a:rPr lang="en-US" sz="2400">
                <a:solidFill>
                  <a:srgbClr val="993366"/>
                </a:solidFill>
                <a:latin typeface="LM Mono 10" pitchFamily="17"/>
              </a:rPr>
              <a:t>3544 int</a:t>
            </a:r>
          </a:p>
          <a:p>
            <a:pPr lvl="0"/>
            <a:r>
              <a:rPr lang="en-US" sz="2400">
                <a:solidFill>
                  <a:srgbClr val="993366"/>
                </a:solidFill>
                <a:latin typeface="LM Mono 10" pitchFamily="17"/>
              </a:rPr>
              <a:t>3545 argint(int n, int *ip)</a:t>
            </a:r>
          </a:p>
          <a:p>
            <a:pPr lvl="0"/>
            <a:r>
              <a:rPr lang="en-US" sz="2400">
                <a:solidFill>
                  <a:srgbClr val="993366"/>
                </a:solidFill>
                <a:latin typeface="LM Mono 10" pitchFamily="17"/>
              </a:rPr>
              <a:t>3546 {</a:t>
            </a:r>
          </a:p>
          <a:p>
            <a:pPr lvl="0"/>
            <a:r>
              <a:rPr lang="en-US" sz="2400">
                <a:solidFill>
                  <a:srgbClr val="993366"/>
                </a:solidFill>
                <a:latin typeface="LM Mono 10" pitchFamily="17"/>
              </a:rPr>
              <a:t>3547     return fetchint(proc−&gt;tf−&gt;esp + 4 + 4*n, ip);</a:t>
            </a:r>
          </a:p>
          <a:p>
            <a:pPr lvl="0"/>
            <a:r>
              <a:rPr lang="en-US" sz="2400">
                <a:solidFill>
                  <a:srgbClr val="993366"/>
                </a:solidFill>
                <a:latin typeface="LM Mono 10" pitchFamily="17"/>
              </a:rPr>
              <a:t>3548 }</a:t>
            </a:r>
          </a:p>
          <a:p>
            <a:pPr lvl="0"/>
            <a:endParaRPr lang="en-US" sz="2400">
              <a:solidFill>
                <a:srgbClr val="993366"/>
              </a:solidFill>
              <a:latin typeface="LM Mono 10" pitchFamily="17"/>
            </a:endParaRPr>
          </a:p>
          <a:p>
            <a:pPr lvl="0"/>
            <a:r>
              <a:rPr lang="en-US" sz="2400">
                <a:solidFill>
                  <a:srgbClr val="000099"/>
                </a:solidFill>
                <a:latin typeface="LM Mono 10" pitchFamily="17"/>
              </a:rPr>
              <a:t>3515 // Fetch the int at addr from the current process.</a:t>
            </a:r>
          </a:p>
          <a:p>
            <a:pPr lvl="0"/>
            <a:r>
              <a:rPr lang="en-US" sz="2400">
                <a:solidFill>
                  <a:srgbClr val="000099"/>
                </a:solidFill>
                <a:latin typeface="LM Mono 10" pitchFamily="17"/>
              </a:rPr>
              <a:t>3516 int</a:t>
            </a:r>
          </a:p>
          <a:p>
            <a:pPr lvl="0"/>
            <a:r>
              <a:rPr lang="en-US" sz="2400">
                <a:solidFill>
                  <a:srgbClr val="000099"/>
                </a:solidFill>
                <a:latin typeface="LM Mono 10" pitchFamily="17"/>
              </a:rPr>
              <a:t>3517 fetchint(uint addr, int *ip)</a:t>
            </a:r>
          </a:p>
          <a:p>
            <a:pPr lvl="0"/>
            <a:r>
              <a:rPr lang="en-US" sz="2400">
                <a:solidFill>
                  <a:srgbClr val="000099"/>
                </a:solidFill>
                <a:latin typeface="LM Mono 10" pitchFamily="17"/>
              </a:rPr>
              <a:t>3518 {</a:t>
            </a:r>
          </a:p>
          <a:p>
            <a:pPr lvl="0"/>
            <a:r>
              <a:rPr lang="en-US" sz="2400">
                <a:solidFill>
                  <a:srgbClr val="000099"/>
                </a:solidFill>
                <a:latin typeface="LM Mono 10" pitchFamily="17"/>
              </a:rPr>
              <a:t>3519     if(addr &gt;= proc−&gt;sz || addr+4 &gt; proc−&gt;sz)</a:t>
            </a:r>
          </a:p>
          <a:p>
            <a:pPr lvl="0"/>
            <a:r>
              <a:rPr lang="en-US" sz="2400">
                <a:solidFill>
                  <a:srgbClr val="000099"/>
                </a:solidFill>
                <a:latin typeface="LM Mono 10" pitchFamily="17"/>
              </a:rPr>
              <a:t>3520         return −1;</a:t>
            </a:r>
          </a:p>
          <a:p>
            <a:pPr lvl="0"/>
            <a:r>
              <a:rPr lang="en-US" sz="2400">
                <a:solidFill>
                  <a:srgbClr val="000099"/>
                </a:solidFill>
                <a:latin typeface="LM Mono 10" pitchFamily="17"/>
              </a:rPr>
              <a:t>3521     *ip = *(int*)(addr);</a:t>
            </a:r>
          </a:p>
          <a:p>
            <a:pPr lvl="0"/>
            <a:r>
              <a:rPr lang="en-US" sz="2400">
                <a:solidFill>
                  <a:srgbClr val="000099"/>
                </a:solidFill>
                <a:latin typeface="LM Mono 10" pitchFamily="17"/>
              </a:rPr>
              <a:t>3522     return 0;</a:t>
            </a:r>
          </a:p>
          <a:p>
            <a:pPr lvl="0"/>
            <a:r>
              <a:rPr lang="en-US" sz="2400">
                <a:solidFill>
                  <a:srgbClr val="000099"/>
                </a:solidFill>
                <a:latin typeface="LM Mono 10" pitchFamily="17"/>
              </a:rPr>
              <a:t>3523 }</a:t>
            </a:r>
          </a:p>
          <a:p>
            <a:pPr lvl="0"/>
            <a:endParaRPr lang="en-US" sz="2400">
              <a:solidFill>
                <a:srgbClr val="993366"/>
              </a:solidFill>
              <a:latin typeface="LM Mono 10" pitchFamily="17"/>
            </a:endParaRP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50AACB82-1761-925D-28EC-6D671B7DDFAA}"/>
              </a:ext>
            </a:extLst>
          </p:cNvPr>
          <p:cNvSpPr/>
          <p:nvPr/>
        </p:nvSpPr>
        <p:spPr>
          <a:xfrm>
            <a:off x="1371600" y="5022000"/>
            <a:ext cx="4572000" cy="3564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29160">
            <a:solidFill>
              <a:srgbClr val="FF3333"/>
            </a:solidFill>
            <a:prstDash val="solid"/>
          </a:ln>
        </p:spPr>
        <p:txBody>
          <a:bodyPr wrap="none" lIns="104400" tIns="59400" rIns="104400" bIns="5940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A12D9D3-7AC4-4A3F-6309-6971CA23BA4C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914400" y="2008800"/>
            <a:ext cx="8449920" cy="3020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5BD32D2D-61B3-F98F-0834-8E365D7E2B0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Interrupt descriptor</a:t>
            </a: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ECECC948-229D-C8CE-986C-1EB9D4BDA22B}"/>
              </a:ext>
            </a:extLst>
          </p:cNvPr>
          <p:cNvSpPr/>
          <p:nvPr/>
        </p:nvSpPr>
        <p:spPr>
          <a:xfrm>
            <a:off x="5029200" y="3657600"/>
            <a:ext cx="4343400" cy="13716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FF0000"/>
            </a:solidFill>
            <a:prstDash val="solid"/>
          </a:ln>
        </p:spPr>
        <p:txBody>
          <a:bodyPr wrap="none" lIns="108000" tIns="62999" rIns="108000" bIns="62999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93A08E46-179D-D91F-76A6-3D54F5207ADB}"/>
              </a:ext>
            </a:extLst>
          </p:cNvPr>
          <p:cNvSpPr/>
          <p:nvPr/>
        </p:nvSpPr>
        <p:spPr>
          <a:xfrm>
            <a:off x="896040" y="2377080"/>
            <a:ext cx="4243119" cy="12621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FF0000"/>
            </a:solidFill>
            <a:prstDash val="solid"/>
          </a:ln>
        </p:spPr>
        <p:txBody>
          <a:bodyPr wrap="none" lIns="108000" tIns="62999" rIns="108000" bIns="62999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956126B-5D16-6151-44CE-C161A2948FB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4360" y="5257800"/>
            <a:ext cx="9071640" cy="2057400"/>
          </a:xfrm>
        </p:spPr>
        <p:txBody>
          <a:bodyPr/>
          <a:lstStyle/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We will walk through these fields gradually</a:t>
            </a:r>
          </a:p>
          <a:p>
            <a:pPr marL="457200" lvl="1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200" dirty="0">
                <a:latin typeface="Liberation Sans" pitchFamily="18"/>
              </a:rPr>
              <a:t>For now, we care about </a:t>
            </a:r>
            <a:r>
              <a:rPr lang="en-US" sz="3200" dirty="0">
                <a:solidFill>
                  <a:schemeClr val="accent4"/>
                </a:solidFill>
                <a:latin typeface="Liberation Sans" pitchFamily="18"/>
              </a:rPr>
              <a:t>vector offset</a:t>
            </a:r>
          </a:p>
          <a:p>
            <a:pPr marL="457200" lvl="1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200" dirty="0">
                <a:latin typeface="Liberation Sans" pitchFamily="18"/>
              </a:rPr>
              <a:t>Pointer to the interrupt handler</a:t>
            </a:r>
          </a:p>
          <a:p>
            <a:pPr marL="0" lvl="1" indent="0" hangingPunct="0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</a:pPr>
            <a:endParaRPr lang="en-US" sz="3200" dirty="0">
              <a:latin typeface="Liberation Sans" pitchFamily="18"/>
            </a:endParaRPr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390AD3-AB50-1684-1EF1-EFE1F1B45C6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>
            <a:spAutoFit/>
          </a:bodyPr>
          <a:lstStyle/>
          <a:p>
            <a:pPr lvl="0"/>
            <a:r>
              <a:rPr lang="en-US"/>
              <a:t>Process address space</a:t>
            </a:r>
          </a:p>
        </p:txBody>
      </p:sp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7D187BAA-5FF7-F313-07CD-C24FE0E0E872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503640" y="2306160"/>
            <a:ext cx="9071280" cy="3308760"/>
          </a:xfrm>
        </p:spPr>
      </p:pic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4028EC-3BD8-69D2-0B53-6B3B0F5D226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Any idea for what argptr() shall do?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638352-8702-7A33-ECBA-DC20E58EBFBE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769040"/>
            <a:ext cx="9071640" cy="5317560"/>
          </a:xfrm>
        </p:spPr>
        <p:txBody>
          <a:bodyPr>
            <a:normAutofit fontScale="70000" lnSpcReduction="20000"/>
          </a:bodyPr>
          <a:lstStyle/>
          <a:p>
            <a:pPr lvl="0">
              <a:buSzPct val="45000"/>
              <a:buFont typeface="StarSymbol"/>
              <a:buChar char="●"/>
            </a:pPr>
            <a:r>
              <a:rPr lang="en-US" sz="4400"/>
              <a:t>Write system call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>
                <a:solidFill>
                  <a:srgbClr val="000099"/>
                </a:solidFill>
                <a:latin typeface="LM Mono 10" pitchFamily="17"/>
              </a:rPr>
              <a:t>if (write(1, buf, n) != n)</a:t>
            </a:r>
          </a:p>
          <a:p>
            <a:pPr lvl="0"/>
            <a:r>
              <a:rPr lang="en-US" sz="2400">
                <a:solidFill>
                  <a:srgbClr val="993366"/>
                </a:solidFill>
                <a:latin typeface="LM Mono 10" pitchFamily="17"/>
              </a:rPr>
              <a:t>5876 int</a:t>
            </a:r>
          </a:p>
          <a:p>
            <a:pPr lvl="0"/>
            <a:r>
              <a:rPr lang="en-US" sz="2400">
                <a:solidFill>
                  <a:srgbClr val="993366"/>
                </a:solidFill>
                <a:latin typeface="LM Mono 10" pitchFamily="17"/>
              </a:rPr>
              <a:t>5877 sys_write(void)</a:t>
            </a:r>
          </a:p>
          <a:p>
            <a:pPr lvl="0"/>
            <a:r>
              <a:rPr lang="en-US" sz="2400">
                <a:solidFill>
                  <a:srgbClr val="993366"/>
                </a:solidFill>
                <a:latin typeface="LM Mono 10" pitchFamily="17"/>
              </a:rPr>
              <a:t>5878 {</a:t>
            </a:r>
          </a:p>
          <a:p>
            <a:pPr lvl="0"/>
            <a:r>
              <a:rPr lang="en-US" sz="2400">
                <a:solidFill>
                  <a:srgbClr val="993366"/>
                </a:solidFill>
                <a:latin typeface="LM Mono 10" pitchFamily="17"/>
              </a:rPr>
              <a:t>5879   struct file *f;</a:t>
            </a:r>
          </a:p>
          <a:p>
            <a:pPr lvl="0"/>
            <a:r>
              <a:rPr lang="en-US" sz="2400">
                <a:solidFill>
                  <a:srgbClr val="993366"/>
                </a:solidFill>
                <a:latin typeface="LM Mono 10" pitchFamily="17"/>
              </a:rPr>
              <a:t>5880   int n;</a:t>
            </a:r>
          </a:p>
          <a:p>
            <a:pPr lvl="0"/>
            <a:r>
              <a:rPr lang="en-US" sz="2400">
                <a:solidFill>
                  <a:srgbClr val="993366"/>
                </a:solidFill>
                <a:latin typeface="LM Mono 10" pitchFamily="17"/>
              </a:rPr>
              <a:t>5881   char *p;</a:t>
            </a:r>
          </a:p>
          <a:p>
            <a:pPr lvl="0"/>
            <a:r>
              <a:rPr lang="en-US" sz="2400">
                <a:solidFill>
                  <a:srgbClr val="993366"/>
                </a:solidFill>
                <a:latin typeface="LM Mono 10" pitchFamily="17"/>
              </a:rPr>
              <a:t>5882</a:t>
            </a:r>
          </a:p>
          <a:p>
            <a:pPr lvl="0"/>
            <a:r>
              <a:rPr lang="en-US" sz="2400">
                <a:solidFill>
                  <a:srgbClr val="993366"/>
                </a:solidFill>
                <a:latin typeface="LM Mono 10" pitchFamily="17"/>
              </a:rPr>
              <a:t>5883   if(argfd(0, 0, &amp;f) &lt; 0 || argint(2, &amp;n) &lt; 0 || argptr(1, &amp;p, n) &lt; 0)</a:t>
            </a:r>
          </a:p>
          <a:p>
            <a:pPr lvl="0"/>
            <a:r>
              <a:rPr lang="en-US" sz="2400">
                <a:solidFill>
                  <a:srgbClr val="993366"/>
                </a:solidFill>
                <a:latin typeface="LM Mono 10" pitchFamily="17"/>
              </a:rPr>
              <a:t>5884     return −1;</a:t>
            </a:r>
          </a:p>
          <a:p>
            <a:pPr lvl="0"/>
            <a:r>
              <a:rPr lang="en-US" sz="2400">
                <a:solidFill>
                  <a:srgbClr val="993366"/>
                </a:solidFill>
                <a:latin typeface="LM Mono 10" pitchFamily="17"/>
              </a:rPr>
              <a:t>5885   return filewrite(f, p, n);</a:t>
            </a:r>
          </a:p>
          <a:p>
            <a:pPr lvl="0"/>
            <a:r>
              <a:rPr lang="en-US" sz="2400">
                <a:solidFill>
                  <a:srgbClr val="993366"/>
                </a:solidFill>
                <a:latin typeface="LM Mono 10" pitchFamily="17"/>
              </a:rPr>
              <a:t>5886 }</a:t>
            </a:r>
          </a:p>
          <a:p>
            <a:pPr lvl="0"/>
            <a:endParaRPr lang="en-US" sz="2400">
              <a:solidFill>
                <a:srgbClr val="993366"/>
              </a:solidFill>
              <a:latin typeface="LM Mono 10" pitchFamily="17"/>
            </a:endParaRP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0D5F272D-BED2-A8FC-EDD2-7BD0BAF1D865}"/>
              </a:ext>
            </a:extLst>
          </p:cNvPr>
          <p:cNvSpPr/>
          <p:nvPr/>
        </p:nvSpPr>
        <p:spPr>
          <a:xfrm>
            <a:off x="6195600" y="5473800"/>
            <a:ext cx="1841400" cy="3564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29160">
            <a:solidFill>
              <a:srgbClr val="FF3333"/>
            </a:solidFill>
            <a:prstDash val="solid"/>
          </a:ln>
        </p:spPr>
        <p:txBody>
          <a:bodyPr wrap="none" lIns="104400" tIns="59400" rIns="104400" bIns="5940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C9C63DA-427B-B71D-C03F-644FE413A3A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257800" y="1828800"/>
            <a:ext cx="4114800" cy="2971800"/>
          </a:xfrm>
        </p:spPr>
        <p:txBody>
          <a:bodyPr/>
          <a:lstStyle/>
          <a:p>
            <a:pPr lvl="0">
              <a:buSzPct val="45000"/>
              <a:buFont typeface="StarSymbol"/>
              <a:buChar char="●"/>
            </a:pPr>
            <a:r>
              <a:rPr lang="en-US"/>
              <a:t>Remember, buf is a pointer to a region of memory</a:t>
            </a:r>
          </a:p>
          <a:p>
            <a:pPr marL="0" lvl="1" indent="0" hangingPunct="0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</a:pPr>
            <a:r>
              <a:rPr lang="en-US" sz="3200">
                <a:latin typeface="Liberation Sans" pitchFamily="18"/>
              </a:rPr>
              <a:t>i.e., a buffer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/>
              <a:t>of size n</a:t>
            </a:r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7A3489-FBF1-FEAB-D65C-2D3D4AD2553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429000" y="6003000"/>
            <a:ext cx="6146640" cy="1262160"/>
          </a:xfrm>
        </p:spPr>
        <p:txBody>
          <a:bodyPr/>
          <a:lstStyle/>
          <a:p>
            <a:pPr lvl="0"/>
            <a:r>
              <a:rPr lang="en-US"/>
              <a:t>argptr(uint addr, int *ip)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472F3D-8789-9536-B7AF-710DEDE0023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685800"/>
            <a:ext cx="9071640" cy="6400800"/>
          </a:xfrm>
        </p:spPr>
        <p:txBody>
          <a:bodyPr>
            <a:normAutofit fontScale="85000" lnSpcReduction="20000"/>
          </a:bodyPr>
          <a:lstStyle/>
          <a:p>
            <a:pPr lvl="0"/>
            <a:r>
              <a:rPr lang="en-US" sz="2400">
                <a:solidFill>
                  <a:srgbClr val="993366"/>
                </a:solidFill>
                <a:latin typeface="LM Mono 10" pitchFamily="17"/>
              </a:rPr>
              <a:t>3550 // Fetch the nth word−sized system call argument as a pointer</a:t>
            </a:r>
          </a:p>
          <a:p>
            <a:pPr lvl="0"/>
            <a:r>
              <a:rPr lang="en-US" sz="2400">
                <a:solidFill>
                  <a:srgbClr val="993366"/>
                </a:solidFill>
                <a:latin typeface="LM Mono 10" pitchFamily="17"/>
              </a:rPr>
              <a:t>3551 // to a block of memory of size n bytes. Check that the pointer</a:t>
            </a:r>
          </a:p>
          <a:p>
            <a:pPr lvl="0"/>
            <a:r>
              <a:rPr lang="en-US" sz="2400">
                <a:solidFill>
                  <a:srgbClr val="993366"/>
                </a:solidFill>
                <a:latin typeface="LM Mono 10" pitchFamily="17"/>
              </a:rPr>
              <a:t>3552 // lies within the process address space.</a:t>
            </a:r>
          </a:p>
          <a:p>
            <a:pPr lvl="0"/>
            <a:r>
              <a:rPr lang="en-US" sz="2400">
                <a:solidFill>
                  <a:srgbClr val="993366"/>
                </a:solidFill>
                <a:latin typeface="LM Mono 10" pitchFamily="17"/>
              </a:rPr>
              <a:t>3553 int</a:t>
            </a:r>
          </a:p>
          <a:p>
            <a:pPr lvl="0"/>
            <a:r>
              <a:rPr lang="en-US" sz="2400">
                <a:solidFill>
                  <a:srgbClr val="993366"/>
                </a:solidFill>
                <a:latin typeface="LM Mono 10" pitchFamily="17"/>
              </a:rPr>
              <a:t>3554 argptr(int n, char **pp, int size)</a:t>
            </a:r>
          </a:p>
          <a:p>
            <a:pPr lvl="0"/>
            <a:r>
              <a:rPr lang="en-US" sz="2400">
                <a:solidFill>
                  <a:srgbClr val="993366"/>
                </a:solidFill>
                <a:latin typeface="LM Mono 10" pitchFamily="17"/>
              </a:rPr>
              <a:t>3555 {</a:t>
            </a:r>
          </a:p>
          <a:p>
            <a:pPr lvl="0"/>
            <a:r>
              <a:rPr lang="en-US" sz="2400">
                <a:solidFill>
                  <a:srgbClr val="993366"/>
                </a:solidFill>
                <a:latin typeface="LM Mono 10" pitchFamily="17"/>
              </a:rPr>
              <a:t>3556   int i;</a:t>
            </a:r>
          </a:p>
          <a:p>
            <a:pPr lvl="0"/>
            <a:r>
              <a:rPr lang="en-US" sz="2400">
                <a:solidFill>
                  <a:srgbClr val="993366"/>
                </a:solidFill>
                <a:latin typeface="LM Mono 10" pitchFamily="17"/>
              </a:rPr>
              <a:t>3557</a:t>
            </a:r>
          </a:p>
          <a:p>
            <a:pPr lvl="0"/>
            <a:r>
              <a:rPr lang="en-US" sz="2400">
                <a:solidFill>
                  <a:srgbClr val="993366"/>
                </a:solidFill>
                <a:latin typeface="LM Mono 10" pitchFamily="17"/>
              </a:rPr>
              <a:t>3558   if(argint(n, &amp;i) &lt; 0)</a:t>
            </a:r>
          </a:p>
          <a:p>
            <a:pPr lvl="0"/>
            <a:r>
              <a:rPr lang="en-US" sz="2400">
                <a:solidFill>
                  <a:srgbClr val="993366"/>
                </a:solidFill>
                <a:latin typeface="LM Mono 10" pitchFamily="17"/>
              </a:rPr>
              <a:t>3559     return −1;</a:t>
            </a:r>
          </a:p>
          <a:p>
            <a:pPr lvl="0"/>
            <a:r>
              <a:rPr lang="en-US" sz="2400">
                <a:solidFill>
                  <a:srgbClr val="993366"/>
                </a:solidFill>
                <a:latin typeface="LM Mono 10" pitchFamily="17"/>
              </a:rPr>
              <a:t>3560   if((uint)i &gt;= proc−&gt;sz || (uint)i+size &gt; proc−&gt;sz)</a:t>
            </a:r>
          </a:p>
          <a:p>
            <a:pPr lvl="0"/>
            <a:r>
              <a:rPr lang="en-US" sz="2400">
                <a:solidFill>
                  <a:srgbClr val="993366"/>
                </a:solidFill>
                <a:latin typeface="LM Mono 10" pitchFamily="17"/>
              </a:rPr>
              <a:t>3561     return −1;</a:t>
            </a:r>
          </a:p>
          <a:p>
            <a:pPr lvl="0"/>
            <a:r>
              <a:rPr lang="en-US" sz="2400">
                <a:solidFill>
                  <a:srgbClr val="993366"/>
                </a:solidFill>
                <a:latin typeface="LM Mono 10" pitchFamily="17"/>
              </a:rPr>
              <a:t>3562   *pp = (char*)i;</a:t>
            </a:r>
          </a:p>
          <a:p>
            <a:pPr lvl="0"/>
            <a:r>
              <a:rPr lang="en-US" sz="2400">
                <a:solidFill>
                  <a:srgbClr val="993366"/>
                </a:solidFill>
                <a:latin typeface="LM Mono 10" pitchFamily="17"/>
              </a:rPr>
              <a:t>3563   return 0;</a:t>
            </a:r>
          </a:p>
          <a:p>
            <a:pPr lvl="0"/>
            <a:r>
              <a:rPr lang="en-US" sz="2400">
                <a:solidFill>
                  <a:srgbClr val="993366"/>
                </a:solidFill>
                <a:latin typeface="LM Mono 10" pitchFamily="17"/>
              </a:rPr>
              <a:t>3564 }</a:t>
            </a: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A20A6D29-C54B-9670-A5EC-29C22DDE0D83}"/>
              </a:ext>
            </a:extLst>
          </p:cNvPr>
          <p:cNvSpPr/>
          <p:nvPr/>
        </p:nvSpPr>
        <p:spPr>
          <a:xfrm>
            <a:off x="1130400" y="4114800"/>
            <a:ext cx="2755800" cy="3564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29160">
            <a:solidFill>
              <a:srgbClr val="FF3333"/>
            </a:solidFill>
            <a:prstDash val="solid"/>
          </a:ln>
        </p:spPr>
        <p:txBody>
          <a:bodyPr wrap="none" lIns="104400" tIns="59400" rIns="104400" bIns="5940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9EC2833-18EF-9FBA-CDC2-889942DD112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257800" y="2286000"/>
            <a:ext cx="4114800" cy="2514960"/>
          </a:xfrm>
        </p:spPr>
        <p:txBody>
          <a:bodyPr/>
          <a:lstStyle/>
          <a:p>
            <a:pPr lvl="0">
              <a:buSzPct val="45000"/>
              <a:buFont typeface="StarSymbol"/>
              <a:buChar char="●"/>
            </a:pPr>
            <a:r>
              <a:rPr lang="en-US"/>
              <a:t>Check that the pointer to the buffer is sound</a:t>
            </a:r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3F6A5E-1DA4-C5E3-0BD1-8DAE15EBB0AF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429000" y="6003000"/>
            <a:ext cx="6146640" cy="1262160"/>
          </a:xfrm>
        </p:spPr>
        <p:txBody>
          <a:bodyPr/>
          <a:lstStyle/>
          <a:p>
            <a:pPr lvl="0"/>
            <a:r>
              <a:rPr lang="en-US"/>
              <a:t>argptr(uint addr, int *ip)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9BBB8D-A321-0289-90C8-69E977E2B09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685800"/>
            <a:ext cx="9071640" cy="6400800"/>
          </a:xfrm>
        </p:spPr>
        <p:txBody>
          <a:bodyPr>
            <a:normAutofit fontScale="85000" lnSpcReduction="20000"/>
          </a:bodyPr>
          <a:lstStyle/>
          <a:p>
            <a:pPr lvl="0"/>
            <a:r>
              <a:rPr lang="en-US" sz="2400">
                <a:solidFill>
                  <a:srgbClr val="993366"/>
                </a:solidFill>
                <a:latin typeface="LM Mono 10" pitchFamily="17"/>
              </a:rPr>
              <a:t>3550 // Fetch the nth word−sized system call argument as a pointer</a:t>
            </a:r>
          </a:p>
          <a:p>
            <a:pPr lvl="0"/>
            <a:r>
              <a:rPr lang="en-US" sz="2400">
                <a:solidFill>
                  <a:srgbClr val="993366"/>
                </a:solidFill>
                <a:latin typeface="LM Mono 10" pitchFamily="17"/>
              </a:rPr>
              <a:t>3551 // to a block of memory of size n bytes. Check that the pointer</a:t>
            </a:r>
          </a:p>
          <a:p>
            <a:pPr lvl="0"/>
            <a:r>
              <a:rPr lang="en-US" sz="2400">
                <a:solidFill>
                  <a:srgbClr val="993366"/>
                </a:solidFill>
                <a:latin typeface="LM Mono 10" pitchFamily="17"/>
              </a:rPr>
              <a:t>3552 // lies within the process address space.</a:t>
            </a:r>
          </a:p>
          <a:p>
            <a:pPr lvl="0"/>
            <a:r>
              <a:rPr lang="en-US" sz="2400">
                <a:solidFill>
                  <a:srgbClr val="993366"/>
                </a:solidFill>
                <a:latin typeface="LM Mono 10" pitchFamily="17"/>
              </a:rPr>
              <a:t>3553 int</a:t>
            </a:r>
          </a:p>
          <a:p>
            <a:pPr lvl="0"/>
            <a:r>
              <a:rPr lang="en-US" sz="2400">
                <a:solidFill>
                  <a:srgbClr val="993366"/>
                </a:solidFill>
                <a:latin typeface="LM Mono 10" pitchFamily="17"/>
              </a:rPr>
              <a:t>3554 argptr(int n, char **pp, int size)</a:t>
            </a:r>
          </a:p>
          <a:p>
            <a:pPr lvl="0"/>
            <a:r>
              <a:rPr lang="en-US" sz="2400">
                <a:solidFill>
                  <a:srgbClr val="993366"/>
                </a:solidFill>
                <a:latin typeface="LM Mono 10" pitchFamily="17"/>
              </a:rPr>
              <a:t>3555 {</a:t>
            </a:r>
          </a:p>
          <a:p>
            <a:pPr lvl="0"/>
            <a:r>
              <a:rPr lang="en-US" sz="2400">
                <a:solidFill>
                  <a:srgbClr val="993366"/>
                </a:solidFill>
                <a:latin typeface="LM Mono 10" pitchFamily="17"/>
              </a:rPr>
              <a:t>3556   int i;</a:t>
            </a:r>
          </a:p>
          <a:p>
            <a:pPr lvl="0"/>
            <a:r>
              <a:rPr lang="en-US" sz="2400">
                <a:solidFill>
                  <a:srgbClr val="993366"/>
                </a:solidFill>
                <a:latin typeface="LM Mono 10" pitchFamily="17"/>
              </a:rPr>
              <a:t>3557</a:t>
            </a:r>
          </a:p>
          <a:p>
            <a:pPr lvl="0"/>
            <a:r>
              <a:rPr lang="en-US" sz="2400">
                <a:solidFill>
                  <a:srgbClr val="993366"/>
                </a:solidFill>
                <a:latin typeface="LM Mono 10" pitchFamily="17"/>
              </a:rPr>
              <a:t>3558   if(argint(n, &amp;i) &lt; 0)</a:t>
            </a:r>
          </a:p>
          <a:p>
            <a:pPr lvl="0"/>
            <a:r>
              <a:rPr lang="en-US" sz="2400">
                <a:solidFill>
                  <a:srgbClr val="993366"/>
                </a:solidFill>
                <a:latin typeface="LM Mono 10" pitchFamily="17"/>
              </a:rPr>
              <a:t>3559     return −1;</a:t>
            </a:r>
          </a:p>
          <a:p>
            <a:pPr lvl="0"/>
            <a:r>
              <a:rPr lang="en-US" sz="2400">
                <a:solidFill>
                  <a:srgbClr val="993366"/>
                </a:solidFill>
                <a:latin typeface="LM Mono 10" pitchFamily="17"/>
              </a:rPr>
              <a:t>3560   if((uint)i &gt;= proc−&gt;sz || (uint)i+size &gt; proc−&gt;sz)</a:t>
            </a:r>
          </a:p>
          <a:p>
            <a:pPr lvl="0"/>
            <a:r>
              <a:rPr lang="en-US" sz="2400">
                <a:solidFill>
                  <a:srgbClr val="993366"/>
                </a:solidFill>
                <a:latin typeface="LM Mono 10" pitchFamily="17"/>
              </a:rPr>
              <a:t>3561     return −1;</a:t>
            </a:r>
          </a:p>
          <a:p>
            <a:pPr lvl="0"/>
            <a:r>
              <a:rPr lang="en-US" sz="2400">
                <a:solidFill>
                  <a:srgbClr val="993366"/>
                </a:solidFill>
                <a:latin typeface="LM Mono 10" pitchFamily="17"/>
              </a:rPr>
              <a:t>3562   *pp = (char*)i;</a:t>
            </a:r>
          </a:p>
          <a:p>
            <a:pPr lvl="0"/>
            <a:r>
              <a:rPr lang="en-US" sz="2400">
                <a:solidFill>
                  <a:srgbClr val="993366"/>
                </a:solidFill>
                <a:latin typeface="LM Mono 10" pitchFamily="17"/>
              </a:rPr>
              <a:t>3563   return 0;</a:t>
            </a:r>
          </a:p>
          <a:p>
            <a:pPr lvl="0"/>
            <a:r>
              <a:rPr lang="en-US" sz="2400">
                <a:solidFill>
                  <a:srgbClr val="993366"/>
                </a:solidFill>
                <a:latin typeface="LM Mono 10" pitchFamily="17"/>
              </a:rPr>
              <a:t>3564 }</a:t>
            </a: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00148F1C-9355-5B16-66FC-0CD9A63F141A}"/>
              </a:ext>
            </a:extLst>
          </p:cNvPr>
          <p:cNvSpPr/>
          <p:nvPr/>
        </p:nvSpPr>
        <p:spPr>
          <a:xfrm>
            <a:off x="1130400" y="4978800"/>
            <a:ext cx="6184800" cy="3564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29160">
            <a:solidFill>
              <a:srgbClr val="FF3333"/>
            </a:solidFill>
            <a:prstDash val="solid"/>
          </a:ln>
        </p:spPr>
        <p:txBody>
          <a:bodyPr wrap="none" lIns="104400" tIns="59400" rIns="104400" bIns="5940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B824A7F-B45E-DF04-DD7D-3421731E646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257800" y="2286000"/>
            <a:ext cx="4114800" cy="2514960"/>
          </a:xfrm>
        </p:spPr>
        <p:txBody>
          <a:bodyPr/>
          <a:lstStyle/>
          <a:p>
            <a:pPr lvl="0">
              <a:buSzPct val="45000"/>
              <a:buFont typeface="StarSymbol"/>
              <a:buChar char="●"/>
            </a:pPr>
            <a:r>
              <a:rPr lang="en-US"/>
              <a:t>Check that the buffer is in user memory</a:t>
            </a:r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60BCB-B58B-7455-DF2F-3104A3D375A3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Summary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66D8F5-3974-6D03-280E-FD8C2C934AB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>
              <a:buSzPct val="45000"/>
              <a:buFont typeface="StarSymbol"/>
              <a:buChar char="●"/>
            </a:pPr>
            <a:r>
              <a:rPr lang="en-US"/>
              <a:t>We've learned how system calls work</a:t>
            </a:r>
          </a:p>
          <a:p>
            <a:pPr lvl="0">
              <a:buSzPct val="45000"/>
              <a:buFont typeface="StarSymbol"/>
              <a:buChar char="●"/>
            </a:pPr>
            <a:endParaRPr lang="en-US"/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842B6AA3-5B80-1043-31B4-55CE4C8A83C4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503999" y="301320"/>
            <a:ext cx="9071640" cy="5851800"/>
          </a:xfrm>
        </p:spPr>
        <p:txBody>
          <a:bodyPr anchor="ctr"/>
          <a:lstStyle/>
          <a:p>
            <a:pPr lvl="0" algn="ctr"/>
            <a:r>
              <a:rPr lang="en-US"/>
              <a:t>Printing on the console</a:t>
            </a:r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91CCB06-292C-5921-A3DD-4C1A55CB320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23120"/>
            <a:ext cx="9071640" cy="7420680"/>
          </a:xfrm>
        </p:spPr>
        <p:txBody>
          <a:bodyPr>
            <a:normAutofit fontScale="25000" lnSpcReduction="20000"/>
          </a:bodyPr>
          <a:lstStyle/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1317 main(void)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1318 {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1319   kinit1(end, P2V(4*1024*1024)); // phys page allocator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1320   kvmalloc(); // kernel page table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1321   mpinit(); // detect other processors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1322   lapicinit();     // interrupt controller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1323   seginit();       // segment descriptors</a:t>
            </a:r>
          </a:p>
          <a:p>
            <a:pPr lvl="0"/>
            <a:r>
              <a:rPr lang="en-US" sz="3600" b="1">
                <a:solidFill>
                  <a:srgbClr val="993366"/>
                </a:solidFill>
                <a:latin typeface="LMMono10" pitchFamily="17"/>
              </a:rPr>
              <a:t>1324   cprintf("\ncpu%d: starting xv6\n\n", cpunum());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1325   picinit();       // another interrupt controller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1326   ioapicinit();    // another interrupt controller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1327   consoleinit();   // console hardware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1328   uartinit();      // serial port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1329   pinit();         // process table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1330   tvinit();        // trap vectors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1331   binit();         // buffer cache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1332   fileinit();      // file table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1333   ideinit();       // disk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1334   if(!ismp)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1335     timerinit();   // uniprocessor timer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1336   startothers();   // start other processors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1337   kinit2(P2V(4*1024*1024), P2V(PHYSTOP)); // must come after startothers()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1338   userinit();      // first user process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1339   mpmain();        // finish this processor’s setup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1340 }</a:t>
            </a:r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109EDB32-068E-0632-65CA-6D52B321FF07}"/>
              </a:ext>
            </a:extLst>
          </p:cNvPr>
          <p:cNvSpPr/>
          <p:nvPr/>
        </p:nvSpPr>
        <p:spPr>
          <a:xfrm>
            <a:off x="7728840" y="279000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main()</a:t>
            </a:r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4414BAE-F7FB-CF32-6550-32D5F738D6B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28600"/>
            <a:ext cx="9071640" cy="7086600"/>
          </a:xfrm>
        </p:spPr>
        <p:txBody>
          <a:bodyPr>
            <a:normAutofit fontScale="25000" lnSpcReduction="20000"/>
          </a:bodyPr>
          <a:lstStyle/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8000 // Print to the console. only understands %d, %x, %p, %s.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8001 void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8002 cprintf(char *fmt, …)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8003 {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...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8012   if (fmt == 0)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8013     panic("null fmt");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8014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8015   argp = (uint*)(void*)(&amp;fmt + 1);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8016   for(i = 0; (c = fmt[i] &amp; 0xff) != 0; i++){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8017     if(c != ’%’){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8018       consputc(c);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8019       continue;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8020     }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8021     c = fmt[++i] &amp; 0xff;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8022     if(c == 0)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8023       break;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8024     switch(c){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...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8032     case ’s’: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8033       if((s = (char*)*argp++) == 0)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8034         s = "(null)";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8035       for(; *s; s++)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8036         consputc(*s);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8037       break;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...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8047   }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7EB68B2-6DF7-227C-E471-4CE10B59500F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200400" y="301320"/>
            <a:ext cx="6375600" cy="1262160"/>
          </a:xfrm>
        </p:spPr>
        <p:txBody>
          <a:bodyPr>
            <a:spAutoFit/>
          </a:bodyPr>
          <a:lstStyle/>
          <a:p>
            <a:pPr lvl="0"/>
            <a:r>
              <a:rPr lang="en-US"/>
              <a:t>Print on the screen</a:t>
            </a:r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2D0E86E-D6E9-2F8D-043B-19904CC0F80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28600"/>
            <a:ext cx="9071640" cy="7086600"/>
          </a:xfrm>
        </p:spPr>
        <p:txBody>
          <a:bodyPr>
            <a:normAutofit fontScale="32500" lnSpcReduction="20000"/>
          </a:bodyPr>
          <a:lstStyle/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8150 void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8151 consputc(int c)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8152 {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...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8159   if(c == BACKSPACE){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8160     uartputc(’\b’); uartputc(’ ’); uartputc(’\b’);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8161   } else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8162     uartputc(c);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8163   cgaputc(c);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8164 }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...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8350 void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8351 uartputc(int c)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8352 {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8353   int i;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8354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8355   if(!uart)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8356     return;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8357   for(i = 0; i &lt; 128 &amp;&amp; !(inb(COM1+5) &amp; 0x20); i++)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8358     microdelay(10);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8359   outb(COM1+0, c);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8360 }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08ED1CB-36AC-8959-FEFD-57D38E9E8E9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200400" y="301320"/>
            <a:ext cx="6375600" cy="1262160"/>
          </a:xfrm>
        </p:spPr>
        <p:txBody>
          <a:bodyPr>
            <a:spAutoFit/>
          </a:bodyPr>
          <a:lstStyle/>
          <a:p>
            <a:pPr lvl="0"/>
            <a:r>
              <a:rPr lang="en-US"/>
              <a:t>Print one character</a:t>
            </a:r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17E33B1-00E1-53D4-CB2B-58FF4AB643C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23120"/>
            <a:ext cx="9071640" cy="7420680"/>
          </a:xfrm>
        </p:spPr>
        <p:txBody>
          <a:bodyPr>
            <a:normAutofit fontScale="25000" lnSpcReduction="20000"/>
          </a:bodyPr>
          <a:lstStyle/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1317 main(void)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1318 {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1319   kinit1(end, P2V(4*1024*1024)); // phys page allocator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1320   kvmalloc(); // kernel page table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1321   mpinit(); // detect other processors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1322   lapicinit();     // interrupt controller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1323   seginit();       // segment descriptors</a:t>
            </a:r>
          </a:p>
          <a:p>
            <a:pPr lvl="0"/>
            <a:r>
              <a:rPr lang="en-US" sz="3600" b="1">
                <a:solidFill>
                  <a:srgbClr val="993366"/>
                </a:solidFill>
                <a:latin typeface="LMMono10" pitchFamily="17"/>
              </a:rPr>
              <a:t>1324   cprintf("\ncpu%d: starting xv6\n\n", cpunum());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1325   picinit();       // another interrupt controller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1326   ioapicinit();    // another interrupt controller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1327   consoleinit();   // console hardware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1328   uartinit();      // serial port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1329   pinit();         // process table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1330   tvinit();        // trap vectors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1331   binit();         // buffer cache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1332   fileinit();      // file table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1333   ideinit();       // disk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1334   if(!ismp)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1335     timerinit();   // uniprocessor timer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1336   startothers();   // start other processors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1337   kinit2(P2V(4*1024*1024), P2V(PHYSTOP)); // must come after startothers()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1338   userinit();      // first user process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1339   mpmain();        // finish this processor’s setup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1340 }</a:t>
            </a:r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D31F8776-5475-3907-8B29-FEA2671099D6}"/>
              </a:ext>
            </a:extLst>
          </p:cNvPr>
          <p:cNvSpPr/>
          <p:nvPr/>
        </p:nvSpPr>
        <p:spPr>
          <a:xfrm>
            <a:off x="7728840" y="279000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main()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DBB3B2-3B14-2633-37B2-962B3915C613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Interrupt handlers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0B67D8-4295-13DD-AD5F-43D5789578D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marL="342900" lvl="0" indent="-342900" algn="l" hangingPunct="1"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Liberation Sans" pitchFamily="34"/>
              </a:rPr>
              <a:t>Just plain old code in the kernel</a:t>
            </a:r>
          </a:p>
          <a:p>
            <a:pPr marL="342900" lvl="0" indent="-342900" algn="l" hangingPunct="1"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Liberation Sans" pitchFamily="34"/>
              </a:rPr>
              <a:t>The IDT stores a pointer to the right handler routine</a:t>
            </a:r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83BEFFA-24C8-AC17-C9E0-28DA898FBF7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28600"/>
            <a:ext cx="9071640" cy="7086600"/>
          </a:xfrm>
        </p:spPr>
        <p:txBody>
          <a:bodyPr>
            <a:normAutofit fontScale="25000" lnSpcReduction="20000"/>
          </a:bodyPr>
          <a:lstStyle/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8000 // Print to the console. only understands %d, %x, %p, %s.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8001 void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8002 cprintf(char *fmt, …)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8003 {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...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8012   if (fmt == 0)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8013     panic("null fmt");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8014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8015   argp = (uint*)(void*)(&amp;fmt + 1);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8016   for(i = 0; (c = fmt[i] &amp; 0xff) != 0; i++){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8017     if(c != ’%’){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8018       consputc(c);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8019       continue;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8020     }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8021     c = fmt[++i] &amp; 0xff;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8022     if(c == 0)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8023       break;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8024     switch(c){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...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8032     case ’s’: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8033       if((s = (char*)*argp++) == 0)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8034         s = "(null)";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8035       for(; *s; s++)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8036         consputc(*s);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8037       break;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...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8047   }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A481A8B-85CE-D00F-FA69-947225B916E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200400" y="301320"/>
            <a:ext cx="6375600" cy="1262160"/>
          </a:xfrm>
        </p:spPr>
        <p:txBody>
          <a:bodyPr>
            <a:spAutoFit/>
          </a:bodyPr>
          <a:lstStyle/>
          <a:p>
            <a:pPr lvl="0"/>
            <a:r>
              <a:rPr lang="en-US"/>
              <a:t>Print on the screen</a:t>
            </a:r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FEF0C30-E1CC-C7F1-D8B4-4735FF31D73E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28600"/>
            <a:ext cx="9071640" cy="7086600"/>
          </a:xfrm>
        </p:spPr>
        <p:txBody>
          <a:bodyPr>
            <a:normAutofit fontScale="32500" lnSpcReduction="20000"/>
          </a:bodyPr>
          <a:lstStyle/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8150 void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8151 consputc(int c)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8152 {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...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8159   if(c == BACKSPACE){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8160     uartputc(’\b’); uartputc(’ ’); uartputc(’\b’);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8161   } else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8162     uartputc(c);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8163   cgaputc(c);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8164 }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...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8350 void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8351 uartputc(int c)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8352 {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8353   int i;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8354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8355   if(!uart)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8356     return;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8357   for(i = 0; i &lt; 128 &amp;&amp; !(inb(COM1+5) &amp; 0x20); i++)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8358     microdelay(10);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8359   outb(COM1+0, c);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8360 }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22C1BC9-8152-E498-8724-4E809ED586AF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200400" y="301320"/>
            <a:ext cx="6375600" cy="1262160"/>
          </a:xfrm>
        </p:spPr>
        <p:txBody>
          <a:bodyPr>
            <a:spAutoFit/>
          </a:bodyPr>
          <a:lstStyle/>
          <a:p>
            <a:pPr lvl="0"/>
            <a:r>
              <a:rPr lang="en-US"/>
              <a:t>Print one character (serial line)</a:t>
            </a:r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E8E53EB-A3EC-4AE9-BDEB-9D457FB275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28600"/>
            <a:ext cx="9071640" cy="7086600"/>
          </a:xfrm>
        </p:spPr>
        <p:txBody>
          <a:bodyPr>
            <a:normAutofit fontScale="25000" lnSpcReduction="20000"/>
          </a:bodyPr>
          <a:lstStyle/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8102 static ushort *crt = (ushort*)P2V(0xb8000); // CGA memory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8103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8104 static void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8105 cgaputc(int c)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8106 {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8107   int pos;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8108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...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8115   if(c == ’\n’)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8116     pos += 80 − pos%80;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8117   else if(c == BACKSPACE){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8118     if(pos &gt; 0) −−pos;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8119   } else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8120     crt[pos++] = (c&amp;0xff) | 0x0700; // black on white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8121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...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8124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8125   if((pos/80) &gt;= 24){ // Scroll up.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8126     memmove(crt, crt+80, sizeof(crt[0])*23*80);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8127     pos −= 80;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8128     memset(crt+pos, 0, sizeof(crt[0])*(24*80 − pos));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8129   }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8130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...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8136 }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099DB1-6A9F-62C8-D467-B4FEAD7FC4C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200400" y="589320"/>
            <a:ext cx="6375600" cy="1262160"/>
          </a:xfrm>
        </p:spPr>
        <p:txBody>
          <a:bodyPr>
            <a:spAutoFit/>
          </a:bodyPr>
          <a:lstStyle/>
          <a:p>
            <a:pPr lvl="0"/>
            <a:r>
              <a:rPr lang="en-US"/>
              <a:t>Print one character (display)</a:t>
            </a:r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4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55CA7CF4-B503-6608-3618-06B74CC43BE1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503999" y="301320"/>
            <a:ext cx="9071640" cy="5851800"/>
          </a:xfrm>
        </p:spPr>
        <p:txBody>
          <a:bodyPr anchor="ctr"/>
          <a:lstStyle/>
          <a:p>
            <a:pPr lvl="0" algn="ctr"/>
            <a:r>
              <a:rPr lang="en-US"/>
              <a:t>Thank you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01D5A16-5A69-3922-3C29-0CA6364916A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629400" y="644760"/>
            <a:ext cx="2971800" cy="2555640"/>
          </a:xfrm>
        </p:spPr>
        <p:txBody>
          <a:bodyPr/>
          <a:lstStyle/>
          <a:p>
            <a:pPr lvl="0"/>
            <a:r>
              <a:rPr lang="en-US"/>
              <a:t>Interrupt path</a:t>
            </a:r>
          </a:p>
          <a:p>
            <a:pPr lvl="0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45046A8-5C64-9BC1-13C3-3EE88202BAEA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97800" y="1727640"/>
            <a:ext cx="9144000" cy="47066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448C24-61C0-C647-21F0-54BA72781DA0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Processing of interrupt (same PL)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B20250-A77A-4B5D-0C44-60048C65B04E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769040"/>
            <a:ext cx="9071640" cy="5141046"/>
          </a:xfrm>
        </p:spPr>
        <p:txBody>
          <a:bodyPr>
            <a:normAutofit fontScale="85000" lnSpcReduction="10000"/>
          </a:bodyPr>
          <a:lstStyle/>
          <a:p>
            <a:pPr marL="514350" lvl="0" indent="-514350">
              <a:lnSpc>
                <a:spcPct val="120000"/>
              </a:lnSpc>
              <a:buSzPct val="100000"/>
              <a:buFont typeface="+mj-lt"/>
              <a:buAutoNum type="arabicPeriod"/>
            </a:pPr>
            <a:r>
              <a:rPr lang="en-US" dirty="0"/>
              <a:t>Push the current contents of the </a:t>
            </a:r>
            <a:r>
              <a:rPr lang="en-US" dirty="0">
                <a:solidFill>
                  <a:schemeClr val="accent4"/>
                </a:solidFill>
              </a:rPr>
              <a:t>EFLAGS</a:t>
            </a:r>
            <a:r>
              <a:rPr lang="en-US" dirty="0"/>
              <a:t>, </a:t>
            </a:r>
            <a:r>
              <a:rPr lang="en-US" dirty="0">
                <a:solidFill>
                  <a:schemeClr val="accent4"/>
                </a:solidFill>
              </a:rPr>
              <a:t>CS</a:t>
            </a:r>
            <a:r>
              <a:rPr lang="en-US" dirty="0"/>
              <a:t>, and </a:t>
            </a:r>
            <a:r>
              <a:rPr lang="en-US" dirty="0">
                <a:solidFill>
                  <a:schemeClr val="accent4"/>
                </a:solidFill>
              </a:rPr>
              <a:t>EIP</a:t>
            </a:r>
            <a:r>
              <a:rPr lang="en-US" dirty="0"/>
              <a:t> registers (in that order) on the stack</a:t>
            </a:r>
          </a:p>
          <a:p>
            <a:pPr marL="514350" lvl="0" indent="-514350">
              <a:lnSpc>
                <a:spcPct val="120000"/>
              </a:lnSpc>
              <a:buSzPct val="100000"/>
              <a:buFont typeface="+mj-lt"/>
              <a:buAutoNum type="arabicPeriod"/>
            </a:pPr>
            <a:r>
              <a:rPr lang="en-US" dirty="0"/>
              <a:t>Push an </a:t>
            </a:r>
            <a:r>
              <a:rPr lang="en-US" dirty="0">
                <a:solidFill>
                  <a:schemeClr val="accent4"/>
                </a:solidFill>
              </a:rPr>
              <a:t>error code </a:t>
            </a:r>
            <a:r>
              <a:rPr lang="en-US" dirty="0"/>
              <a:t>(if appropriate) on the stack</a:t>
            </a:r>
          </a:p>
          <a:p>
            <a:pPr marL="514350" lvl="0" indent="-514350">
              <a:lnSpc>
                <a:spcPct val="120000"/>
              </a:lnSpc>
              <a:buSzPct val="100000"/>
              <a:buFont typeface="+mj-lt"/>
              <a:buAutoNum type="arabicPeriod"/>
            </a:pPr>
            <a:r>
              <a:rPr lang="en-US" dirty="0"/>
              <a:t>Load the </a:t>
            </a:r>
            <a:r>
              <a:rPr lang="en-US" dirty="0">
                <a:solidFill>
                  <a:schemeClr val="accent4"/>
                </a:solidFill>
              </a:rPr>
              <a:t>segment selector </a:t>
            </a:r>
            <a:r>
              <a:rPr lang="en-US" dirty="0"/>
              <a:t>for the new code segment and the new </a:t>
            </a:r>
            <a:r>
              <a:rPr lang="en-US" dirty="0">
                <a:solidFill>
                  <a:schemeClr val="accent4"/>
                </a:solidFill>
              </a:rPr>
              <a:t>instruction pointer </a:t>
            </a:r>
            <a:r>
              <a:rPr lang="en-US" dirty="0"/>
              <a:t>(from the interrupt gate or trap gate) into the </a:t>
            </a:r>
            <a:r>
              <a:rPr lang="en-US" dirty="0">
                <a:solidFill>
                  <a:schemeClr val="accent4"/>
                </a:solidFill>
              </a:rPr>
              <a:t>CS</a:t>
            </a:r>
            <a:r>
              <a:rPr lang="en-US" dirty="0"/>
              <a:t> and </a:t>
            </a:r>
            <a:r>
              <a:rPr lang="en-US" dirty="0">
                <a:solidFill>
                  <a:schemeClr val="accent4"/>
                </a:solidFill>
              </a:rPr>
              <a:t>EIP</a:t>
            </a:r>
            <a:r>
              <a:rPr lang="en-US" dirty="0"/>
              <a:t> registers</a:t>
            </a:r>
          </a:p>
          <a:p>
            <a:pPr marL="514350" lvl="0" indent="-514350">
              <a:lnSpc>
                <a:spcPct val="120000"/>
              </a:lnSpc>
              <a:buSzPct val="100000"/>
              <a:buFont typeface="+mj-lt"/>
              <a:buAutoNum type="arabicPeriod"/>
            </a:pPr>
            <a:r>
              <a:rPr lang="en-US" dirty="0"/>
              <a:t>If the call is through </a:t>
            </a:r>
            <a:r>
              <a:rPr lang="en-US" b="1" dirty="0"/>
              <a:t>an interrupt gate</a:t>
            </a:r>
            <a:r>
              <a:rPr lang="en-US" dirty="0"/>
              <a:t>, clear the </a:t>
            </a:r>
            <a:r>
              <a:rPr lang="en-US" dirty="0">
                <a:solidFill>
                  <a:schemeClr val="accent4"/>
                </a:solidFill>
              </a:rPr>
              <a:t>IF flag </a:t>
            </a:r>
            <a:r>
              <a:rPr lang="en-US" dirty="0"/>
              <a:t>in the EFLAGS register (</a:t>
            </a:r>
            <a:r>
              <a:rPr lang="en-US" b="1" dirty="0"/>
              <a:t>disable further interrupts</a:t>
            </a:r>
            <a:r>
              <a:rPr lang="en-US" dirty="0"/>
              <a:t>)</a:t>
            </a:r>
          </a:p>
          <a:p>
            <a:pPr marL="514350" lvl="0" indent="-514350">
              <a:lnSpc>
                <a:spcPct val="120000"/>
              </a:lnSpc>
              <a:buSzPct val="100000"/>
              <a:buFont typeface="+mj-lt"/>
              <a:buAutoNum type="arabicPeriod"/>
            </a:pPr>
            <a:r>
              <a:rPr lang="en-US" dirty="0"/>
              <a:t>Begin execution of the </a:t>
            </a:r>
            <a:r>
              <a:rPr lang="en-US" dirty="0">
                <a:solidFill>
                  <a:schemeClr val="accent4"/>
                </a:solidFill>
              </a:rPr>
              <a:t>handler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E22200-E049-676C-7A74-F60128192D5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534C1AD-8F7B-244C-D79B-7F127F7CCFFA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722520" y="416879"/>
            <a:ext cx="8650080" cy="59839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B5D918C-B601-175F-BFC8-8EEDD107499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629400" y="644760"/>
            <a:ext cx="2971800" cy="2555640"/>
          </a:xfrm>
        </p:spPr>
        <p:txBody>
          <a:bodyPr/>
          <a:lstStyle/>
          <a:p>
            <a:pPr lvl="0"/>
            <a:r>
              <a:rPr lang="en-US"/>
              <a:t>Interrupt path</a:t>
            </a:r>
          </a:p>
          <a:p>
            <a:pPr lvl="0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174123-7CC6-A762-71AB-AA4016271EA7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97800" y="1727640"/>
            <a:ext cx="9144000" cy="47066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6399DF-AEEC-5086-45AF-846756EB2435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Return from an interrupt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3129E8-8476-5EF6-3874-66A34897026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>
            <a:normAutofit fontScale="92500" lnSpcReduction="20000"/>
          </a:bodyPr>
          <a:lstStyle/>
          <a:p>
            <a:pPr marL="457200" lvl="0" indent="-457200">
              <a:lnSpc>
                <a:spcPct val="11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Starts with </a:t>
            </a:r>
            <a:r>
              <a:rPr lang="en-US" dirty="0">
                <a:solidFill>
                  <a:schemeClr val="accent4"/>
                </a:solidFill>
              </a:rPr>
              <a:t>IRET</a:t>
            </a:r>
          </a:p>
          <a:p>
            <a:pPr marL="514350" lvl="1" indent="-514350" hangingPunct="0">
              <a:lnSpc>
                <a:spcPct val="110000"/>
              </a:lnSpc>
              <a:spcBef>
                <a:spcPts val="0"/>
              </a:spcBef>
              <a:spcAft>
                <a:spcPts val="1414"/>
              </a:spcAft>
              <a:buSzPct val="100000"/>
              <a:buFont typeface="+mj-lt"/>
              <a:buAutoNum type="arabicPeriod"/>
            </a:pPr>
            <a:r>
              <a:rPr lang="en-US" sz="3200" dirty="0">
                <a:latin typeface="Liberation Sans" pitchFamily="18"/>
              </a:rPr>
              <a:t>Restore the </a:t>
            </a:r>
            <a:r>
              <a:rPr lang="en-US" sz="3200" dirty="0">
                <a:solidFill>
                  <a:schemeClr val="accent4"/>
                </a:solidFill>
                <a:latin typeface="Liberation Sans" pitchFamily="18"/>
              </a:rPr>
              <a:t>CS</a:t>
            </a:r>
            <a:r>
              <a:rPr lang="en-US" sz="3200" dirty="0">
                <a:latin typeface="Liberation Sans" pitchFamily="18"/>
              </a:rPr>
              <a:t> and </a:t>
            </a:r>
            <a:r>
              <a:rPr lang="en-US" sz="3200" dirty="0">
                <a:solidFill>
                  <a:schemeClr val="accent4"/>
                </a:solidFill>
                <a:latin typeface="Liberation Sans" pitchFamily="18"/>
              </a:rPr>
              <a:t>EIP</a:t>
            </a:r>
            <a:r>
              <a:rPr lang="en-US" sz="3200" dirty="0">
                <a:latin typeface="Liberation Sans" pitchFamily="18"/>
              </a:rPr>
              <a:t> registers to their values prior to the interrupt or exception</a:t>
            </a:r>
          </a:p>
          <a:p>
            <a:pPr marL="514350" lvl="1" indent="-514350" hangingPunct="0">
              <a:lnSpc>
                <a:spcPct val="110000"/>
              </a:lnSpc>
              <a:spcBef>
                <a:spcPts val="0"/>
              </a:spcBef>
              <a:spcAft>
                <a:spcPts val="1414"/>
              </a:spcAft>
              <a:buSzPct val="100000"/>
              <a:buFont typeface="+mj-lt"/>
              <a:buAutoNum type="arabicPeriod"/>
            </a:pPr>
            <a:r>
              <a:rPr lang="en-US" sz="3200" dirty="0">
                <a:latin typeface="Liberation Sans" pitchFamily="18"/>
              </a:rPr>
              <a:t>Restore </a:t>
            </a:r>
            <a:r>
              <a:rPr lang="en-US" sz="3200" dirty="0">
                <a:solidFill>
                  <a:schemeClr val="accent4"/>
                </a:solidFill>
                <a:latin typeface="Liberation Sans" pitchFamily="18"/>
              </a:rPr>
              <a:t>EFLAGS</a:t>
            </a:r>
          </a:p>
          <a:p>
            <a:pPr marL="514350" lvl="1" indent="-514350" hangingPunct="0">
              <a:lnSpc>
                <a:spcPct val="110000"/>
              </a:lnSpc>
              <a:spcBef>
                <a:spcPts val="0"/>
              </a:spcBef>
              <a:spcAft>
                <a:spcPts val="1414"/>
              </a:spcAft>
              <a:buSzPct val="100000"/>
              <a:buFont typeface="+mj-lt"/>
              <a:buAutoNum type="arabicPeriod"/>
            </a:pPr>
            <a:r>
              <a:rPr lang="en-US" sz="3200" dirty="0">
                <a:latin typeface="Liberation Sans" pitchFamily="18"/>
              </a:rPr>
              <a:t>Restore </a:t>
            </a:r>
            <a:r>
              <a:rPr lang="en-US" sz="3200" dirty="0">
                <a:solidFill>
                  <a:schemeClr val="accent4"/>
                </a:solidFill>
                <a:latin typeface="Liberation Sans" pitchFamily="18"/>
              </a:rPr>
              <a:t>SS</a:t>
            </a:r>
            <a:r>
              <a:rPr lang="en-US" sz="3200" dirty="0">
                <a:latin typeface="Liberation Sans" pitchFamily="18"/>
              </a:rPr>
              <a:t> and </a:t>
            </a:r>
            <a:r>
              <a:rPr lang="en-US" sz="3200" dirty="0">
                <a:solidFill>
                  <a:schemeClr val="accent4"/>
                </a:solidFill>
                <a:latin typeface="Liberation Sans" pitchFamily="18"/>
              </a:rPr>
              <a:t>ESP</a:t>
            </a:r>
            <a:r>
              <a:rPr lang="en-US" sz="3200" dirty="0">
                <a:latin typeface="Liberation Sans" pitchFamily="18"/>
              </a:rPr>
              <a:t> to their values prior to interrupt</a:t>
            </a:r>
          </a:p>
          <a:p>
            <a:pPr marL="914400" lvl="3" indent="-457200" hangingPunct="0">
              <a:lnSpc>
                <a:spcPct val="110000"/>
              </a:lnSpc>
              <a:spcBef>
                <a:spcPts val="0"/>
              </a:spcBef>
              <a:spcAft>
                <a:spcPts val="1414"/>
              </a:spcAft>
              <a:buSzPct val="75000"/>
            </a:pPr>
            <a:r>
              <a:rPr lang="en-US" sz="3000" dirty="0">
                <a:latin typeface="Liberation Sans" pitchFamily="18"/>
              </a:rPr>
              <a:t>This results in a stack switch</a:t>
            </a:r>
          </a:p>
          <a:p>
            <a:pPr marL="514350" lvl="1" indent="-514350" hangingPunct="0">
              <a:lnSpc>
                <a:spcPct val="110000"/>
              </a:lnSpc>
              <a:spcBef>
                <a:spcPts val="0"/>
              </a:spcBef>
              <a:spcAft>
                <a:spcPts val="1414"/>
              </a:spcAft>
              <a:buSzPct val="100000"/>
              <a:buFont typeface="+mj-lt"/>
              <a:buAutoNum type="arabicPeriod"/>
            </a:pPr>
            <a:r>
              <a:rPr lang="en-US" sz="3200" dirty="0">
                <a:solidFill>
                  <a:schemeClr val="accent4"/>
                </a:solidFill>
                <a:latin typeface="Liberation Sans" pitchFamily="18"/>
              </a:rPr>
              <a:t>Resume execution </a:t>
            </a:r>
            <a:r>
              <a:rPr lang="en-US" sz="3200" dirty="0">
                <a:latin typeface="Liberation Sans" pitchFamily="18"/>
              </a:rPr>
              <a:t>of interrupted procedure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404BDBA-E8C4-5AA6-9585-DCFBFBD4A44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23120"/>
            <a:ext cx="9071640" cy="7420680"/>
          </a:xfrm>
        </p:spPr>
        <p:txBody>
          <a:bodyPr>
            <a:noAutofit/>
          </a:bodyPr>
          <a:lstStyle/>
          <a:p>
            <a:pPr lvl="0"/>
            <a:r>
              <a:rPr lang="en-US" sz="1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1317 main(void)</a:t>
            </a:r>
          </a:p>
          <a:p>
            <a:pPr lvl="0"/>
            <a:r>
              <a:rPr lang="en-US" sz="1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1318 {</a:t>
            </a:r>
          </a:p>
          <a:p>
            <a:pPr lvl="0"/>
            <a:r>
              <a:rPr lang="en-US" sz="1400" b="1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1319   kinit1(end, P2V(4*1024*1024)); // </a:t>
            </a:r>
            <a:r>
              <a:rPr lang="en-US" sz="1400" b="1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phys</a:t>
            </a:r>
            <a:r>
              <a:rPr lang="en-US" sz="1400" b="1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page allocator</a:t>
            </a:r>
          </a:p>
          <a:p>
            <a:pPr lvl="0"/>
            <a:r>
              <a:rPr lang="en-US" sz="1400" b="1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1320   </a:t>
            </a:r>
            <a:r>
              <a:rPr lang="en-US" sz="1400" b="1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kvmalloc</a:t>
            </a:r>
            <a:r>
              <a:rPr lang="en-US" sz="1400" b="1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(); // kernel page table</a:t>
            </a:r>
          </a:p>
          <a:p>
            <a:pPr lvl="0"/>
            <a:r>
              <a:rPr lang="en-US" sz="1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1321   </a:t>
            </a:r>
            <a:r>
              <a:rPr lang="en-US" sz="14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mpinit</a:t>
            </a:r>
            <a:r>
              <a:rPr lang="en-US" sz="1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(); // detect other processors</a:t>
            </a:r>
          </a:p>
          <a:p>
            <a:pPr lvl="0"/>
            <a:r>
              <a:rPr lang="en-US" sz="1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1322   </a:t>
            </a:r>
            <a:r>
              <a:rPr lang="en-US" sz="14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lapicinit</a:t>
            </a:r>
            <a:r>
              <a:rPr lang="en-US" sz="1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();     // interrupt controller</a:t>
            </a:r>
          </a:p>
          <a:p>
            <a:pPr lvl="0"/>
            <a:r>
              <a:rPr lang="en-US" sz="1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1323   </a:t>
            </a:r>
            <a:r>
              <a:rPr lang="en-US" sz="14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seginit</a:t>
            </a:r>
            <a:r>
              <a:rPr lang="en-US" sz="1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();       // segment descriptors</a:t>
            </a:r>
          </a:p>
          <a:p>
            <a:pPr lvl="0"/>
            <a:r>
              <a:rPr lang="en-US" sz="1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1324   </a:t>
            </a:r>
            <a:r>
              <a:rPr lang="en-US" sz="14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cprintf</a:t>
            </a:r>
            <a:r>
              <a:rPr lang="en-US" sz="1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("\</a:t>
            </a:r>
            <a:r>
              <a:rPr lang="en-US" sz="14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ncpu%d</a:t>
            </a:r>
            <a:r>
              <a:rPr lang="en-US" sz="1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: starting xv6\n\n", </a:t>
            </a:r>
            <a:r>
              <a:rPr lang="en-US" sz="14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cpunum</a:t>
            </a:r>
            <a:r>
              <a:rPr lang="en-US" sz="1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());</a:t>
            </a:r>
          </a:p>
          <a:p>
            <a:pPr lvl="0"/>
            <a:r>
              <a:rPr lang="en-US" sz="1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1325   </a:t>
            </a:r>
            <a:r>
              <a:rPr lang="en-US" sz="14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picinit</a:t>
            </a:r>
            <a:r>
              <a:rPr lang="en-US" sz="1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();       // another interrupt controller</a:t>
            </a:r>
          </a:p>
          <a:p>
            <a:pPr lvl="0"/>
            <a:r>
              <a:rPr lang="en-US" sz="1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1326   </a:t>
            </a:r>
            <a:r>
              <a:rPr lang="en-US" sz="14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ioapicinit</a:t>
            </a:r>
            <a:r>
              <a:rPr lang="en-US" sz="1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();    // another interrupt controller</a:t>
            </a:r>
          </a:p>
          <a:p>
            <a:pPr lvl="0"/>
            <a:r>
              <a:rPr lang="en-US" sz="1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1327   </a:t>
            </a:r>
            <a:r>
              <a:rPr lang="en-US" sz="14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consoleinit</a:t>
            </a:r>
            <a:r>
              <a:rPr lang="en-US" sz="1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();   // console hardware</a:t>
            </a:r>
          </a:p>
          <a:p>
            <a:pPr lvl="0"/>
            <a:r>
              <a:rPr lang="en-US" sz="1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1328   </a:t>
            </a:r>
            <a:r>
              <a:rPr lang="en-US" sz="14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uartinit</a:t>
            </a:r>
            <a:r>
              <a:rPr lang="en-US" sz="1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();      // serial port</a:t>
            </a:r>
          </a:p>
          <a:p>
            <a:pPr lvl="0"/>
            <a:r>
              <a:rPr lang="en-US" sz="1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1329   </a:t>
            </a:r>
            <a:r>
              <a:rPr lang="en-US" sz="14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pinit</a:t>
            </a:r>
            <a:r>
              <a:rPr lang="en-US" sz="1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();         // process table</a:t>
            </a:r>
          </a:p>
          <a:p>
            <a:pPr lvl="0"/>
            <a:r>
              <a:rPr lang="en-US" sz="1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1330   </a:t>
            </a:r>
            <a:r>
              <a:rPr lang="en-US" sz="14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tvinit</a:t>
            </a:r>
            <a:r>
              <a:rPr lang="en-US" sz="1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();        // trap vectors</a:t>
            </a:r>
          </a:p>
          <a:p>
            <a:pPr lvl="0"/>
            <a:r>
              <a:rPr lang="en-US" sz="1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1331   binit();         // buffer cache</a:t>
            </a:r>
          </a:p>
          <a:p>
            <a:pPr lvl="0"/>
            <a:r>
              <a:rPr lang="en-US" sz="1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1332   </a:t>
            </a:r>
            <a:r>
              <a:rPr lang="en-US" sz="14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fileinit</a:t>
            </a:r>
            <a:r>
              <a:rPr lang="en-US" sz="1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();      // file table</a:t>
            </a:r>
          </a:p>
          <a:p>
            <a:pPr lvl="0"/>
            <a:r>
              <a:rPr lang="en-US" sz="1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1333   </a:t>
            </a:r>
            <a:r>
              <a:rPr lang="en-US" sz="14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ideinit</a:t>
            </a:r>
            <a:r>
              <a:rPr lang="en-US" sz="1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();       // disk</a:t>
            </a:r>
          </a:p>
          <a:p>
            <a:pPr lvl="0"/>
            <a:r>
              <a:rPr lang="en-US" sz="1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1334   if(!</a:t>
            </a:r>
            <a:r>
              <a:rPr lang="en-US" sz="14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ismp</a:t>
            </a:r>
            <a:r>
              <a:rPr lang="en-US" sz="1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</a:t>
            </a:r>
          </a:p>
          <a:p>
            <a:pPr lvl="0"/>
            <a:r>
              <a:rPr lang="en-US" sz="1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1335     </a:t>
            </a:r>
            <a:r>
              <a:rPr lang="en-US" sz="14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timerinit</a:t>
            </a:r>
            <a:r>
              <a:rPr lang="en-US" sz="1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();   // uniprocessor timer</a:t>
            </a:r>
          </a:p>
          <a:p>
            <a:pPr lvl="0"/>
            <a:r>
              <a:rPr lang="en-US" sz="1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1336   </a:t>
            </a:r>
            <a:r>
              <a:rPr lang="en-US" sz="14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startothers</a:t>
            </a:r>
            <a:r>
              <a:rPr lang="en-US" sz="1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();   // start other processors</a:t>
            </a:r>
          </a:p>
          <a:p>
            <a:pPr lvl="0"/>
            <a:r>
              <a:rPr lang="en-US" sz="1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1337   kinit2(P2V(4*1024*1024), P2V(PHYSTOP)); // must come after </a:t>
            </a:r>
            <a:r>
              <a:rPr lang="en-US" sz="14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startothers</a:t>
            </a:r>
            <a:r>
              <a:rPr lang="en-US" sz="1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()</a:t>
            </a:r>
          </a:p>
          <a:p>
            <a:pPr lvl="0"/>
            <a:r>
              <a:rPr lang="en-US" sz="1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1338   </a:t>
            </a:r>
            <a:r>
              <a:rPr lang="en-US" sz="14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userinit</a:t>
            </a:r>
            <a:r>
              <a:rPr lang="en-US" sz="1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();      // first user process</a:t>
            </a:r>
          </a:p>
          <a:p>
            <a:pPr lvl="0"/>
            <a:r>
              <a:rPr lang="en-US" sz="1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1339   </a:t>
            </a:r>
            <a:r>
              <a:rPr lang="en-US" sz="14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mpmain</a:t>
            </a:r>
            <a:r>
              <a:rPr lang="en-US" sz="1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();        // finish this processor’s setup</a:t>
            </a:r>
          </a:p>
          <a:p>
            <a:pPr lvl="0"/>
            <a:r>
              <a:rPr lang="en-US" sz="1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1340 }</a:t>
            </a:r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F8D055AF-33D1-A6A8-3145-797EF68CBCB3}"/>
              </a:ext>
            </a:extLst>
          </p:cNvPr>
          <p:cNvSpPr/>
          <p:nvPr/>
        </p:nvSpPr>
        <p:spPr>
          <a:xfrm>
            <a:off x="7728840" y="279000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main()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ACFB7FF-AA44-9475-A9D5-8203EC90C4E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828800"/>
            <a:ext cx="9071640" cy="5257800"/>
          </a:xfrm>
        </p:spPr>
        <p:txBody>
          <a:bodyPr/>
          <a:lstStyle/>
          <a:p>
            <a:pPr marL="457200" lvl="0" indent="-457200">
              <a:buSzPct val="45000"/>
              <a:buFont typeface="Arial" panose="020B0604020202020204" pitchFamily="34" charset="0"/>
              <a:buChar char="•"/>
            </a:pPr>
            <a:r>
              <a:rPr lang="en-US" dirty="0"/>
              <a:t>Need to change </a:t>
            </a:r>
            <a:r>
              <a:rPr lang="en-US" dirty="0">
                <a:solidFill>
                  <a:schemeClr val="accent4"/>
                </a:solidFill>
              </a:rPr>
              <a:t>privilege level</a:t>
            </a:r>
            <a:r>
              <a:rPr lang="en-US" dirty="0"/>
              <a:t>...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E9FA5BD-D175-AB9D-C48F-D6AF1C381BF0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4360" y="301320"/>
            <a:ext cx="9071640" cy="1262160"/>
          </a:xfrm>
        </p:spPr>
        <p:txBody>
          <a:bodyPr/>
          <a:lstStyle/>
          <a:p>
            <a:pPr lvl="0"/>
            <a:r>
              <a:rPr lang="en-US" dirty="0"/>
              <a:t>Processing of interrupt (across PL)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9F517777-2E63-82E3-A6F7-549E86B518E8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503999" y="301320"/>
            <a:ext cx="9071640" cy="5851800"/>
          </a:xfrm>
        </p:spPr>
        <p:txBody>
          <a:bodyPr anchor="ctr"/>
          <a:lstStyle/>
          <a:p>
            <a:pPr lvl="0" algn="ctr"/>
            <a:r>
              <a:rPr lang="en-US" sz="4000"/>
              <a:t>Detour:</a:t>
            </a:r>
          </a:p>
          <a:p>
            <a:pPr lvl="0" algn="ctr"/>
            <a:r>
              <a:rPr lang="en-US" sz="4000"/>
              <a:t>What are those privilege levels?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C26C2-A4D1-24CE-79FD-3A708A6D652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181800"/>
            <a:ext cx="4525200" cy="1536120"/>
          </a:xfrm>
        </p:spPr>
        <p:txBody>
          <a:bodyPr/>
          <a:lstStyle/>
          <a:p>
            <a:pPr lvl="0"/>
            <a:r>
              <a:rPr lang="en-US" sz="3600"/>
              <a:t>Recap: Can a process overwrite kernel memory?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FBF26EB-6237-BA81-DF52-0F20E97B7C82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914400" y="757800"/>
            <a:ext cx="8458200" cy="67129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A5071E-25CD-B97F-8675-5F076477FC4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Privilege levels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DACBA8-BC38-F4A1-0D17-E5E20EC8FDA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Each segment has a </a:t>
            </a:r>
            <a:r>
              <a:rPr lang="en-US" dirty="0">
                <a:solidFill>
                  <a:schemeClr val="accent4"/>
                </a:solidFill>
              </a:rPr>
              <a:t>privilege level</a:t>
            </a:r>
          </a:p>
          <a:p>
            <a:pPr marL="457200" lvl="1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200" dirty="0">
                <a:solidFill>
                  <a:schemeClr val="accent4"/>
                </a:solidFill>
                <a:latin typeface="Liberation Sans" pitchFamily="18"/>
              </a:rPr>
              <a:t>DPL</a:t>
            </a:r>
            <a:r>
              <a:rPr lang="en-US" sz="3200" dirty="0">
                <a:latin typeface="Liberation Sans" pitchFamily="18"/>
              </a:rPr>
              <a:t> (descriptor privilege level)</a:t>
            </a:r>
          </a:p>
          <a:p>
            <a:pPr marL="457200" lvl="1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200" dirty="0">
                <a:solidFill>
                  <a:schemeClr val="accent4"/>
                </a:solidFill>
                <a:latin typeface="Liberation Sans" pitchFamily="18"/>
              </a:rPr>
              <a:t>4</a:t>
            </a:r>
            <a:r>
              <a:rPr lang="en-US" sz="3200" dirty="0">
                <a:latin typeface="Liberation Sans" pitchFamily="18"/>
              </a:rPr>
              <a:t> privilege levels ranging 0-3</a:t>
            </a:r>
          </a:p>
          <a:p>
            <a:pPr marL="0" lvl="2" indent="0" hangingPunct="0">
              <a:spcBef>
                <a:spcPts val="0"/>
              </a:spcBef>
              <a:spcAft>
                <a:spcPts val="1414"/>
              </a:spcAft>
              <a:buNone/>
            </a:pPr>
            <a:endParaRPr lang="en-US" sz="3200" dirty="0">
              <a:latin typeface="Liberation Sans" pitchFamily="18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28B825-ADB0-1DCF-6386-152C325EAD33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-21240" y="3501720"/>
            <a:ext cx="10079640" cy="341568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Freeform 4">
            <a:extLst>
              <a:ext uri="{FF2B5EF4-FFF2-40B4-BE49-F238E27FC236}">
                <a16:creationId xmlns:a16="http://schemas.microsoft.com/office/drawing/2014/main" id="{DDD5AFF8-6FBD-0149-0C4C-628BF536A271}"/>
              </a:ext>
            </a:extLst>
          </p:cNvPr>
          <p:cNvSpPr/>
          <p:nvPr/>
        </p:nvSpPr>
        <p:spPr>
          <a:xfrm>
            <a:off x="5029200" y="3716999"/>
            <a:ext cx="914400" cy="1600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FF0000"/>
            </a:solidFill>
            <a:prstDash val="solid"/>
          </a:ln>
        </p:spPr>
        <p:txBody>
          <a:bodyPr wrap="none" lIns="108000" tIns="62999" rIns="108000" bIns="62999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C013C61E-ADEA-09FA-4292-7795E62856B2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503999" y="301320"/>
            <a:ext cx="9071640" cy="5851800"/>
          </a:xfrm>
        </p:spPr>
        <p:txBody>
          <a:bodyPr anchor="ctr"/>
          <a:lstStyle/>
          <a:p>
            <a:pPr lvl="0" algn="ctr"/>
            <a:r>
              <a:rPr lang="en-US" sz="8860">
                <a:solidFill>
                  <a:srgbClr val="0066FF"/>
                </a:solidFill>
              </a:rPr>
              <a:t>WAT!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5DB135-E74E-6329-9B7A-BBD29E0905AF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335600" y="1232280"/>
            <a:ext cx="7315200" cy="45939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A62E147-822A-6CBA-5754-E0FB1441170C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685800" y="146160"/>
            <a:ext cx="8814600" cy="716904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reeform 2">
            <a:extLst>
              <a:ext uri="{FF2B5EF4-FFF2-40B4-BE49-F238E27FC236}">
                <a16:creationId xmlns:a16="http://schemas.microsoft.com/office/drawing/2014/main" id="{765172A2-848E-379E-46F8-29652DE0BA42}"/>
              </a:ext>
            </a:extLst>
          </p:cNvPr>
          <p:cNvSpPr/>
          <p:nvPr/>
        </p:nvSpPr>
        <p:spPr>
          <a:xfrm>
            <a:off x="794657" y="1219200"/>
            <a:ext cx="859972" cy="802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FF0000"/>
            </a:solidFill>
            <a:prstDash val="solid"/>
          </a:ln>
        </p:spPr>
        <p:txBody>
          <a:bodyPr wrap="none" lIns="108000" tIns="62999" rIns="108000" bIns="62999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03A0C2ED-0B16-9DB5-A1FC-F3883C4F8E67}"/>
              </a:ext>
            </a:extLst>
          </p:cNvPr>
          <p:cNvSpPr/>
          <p:nvPr/>
        </p:nvSpPr>
        <p:spPr>
          <a:xfrm>
            <a:off x="1752600" y="1219200"/>
            <a:ext cx="1230086" cy="802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FF0000"/>
            </a:solidFill>
            <a:prstDash val="solid"/>
          </a:ln>
        </p:spPr>
        <p:txBody>
          <a:bodyPr wrap="none" lIns="108000" tIns="62999" rIns="108000" bIns="62999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D5292EB-FD70-95C2-D1BE-FE407C1CF5C4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685800" y="146160"/>
            <a:ext cx="8814600" cy="716904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reeform 2">
            <a:extLst>
              <a:ext uri="{FF2B5EF4-FFF2-40B4-BE49-F238E27FC236}">
                <a16:creationId xmlns:a16="http://schemas.microsoft.com/office/drawing/2014/main" id="{0B879346-58A4-6A5E-B86F-3F8ED1919F64}"/>
              </a:ext>
            </a:extLst>
          </p:cNvPr>
          <p:cNvSpPr/>
          <p:nvPr/>
        </p:nvSpPr>
        <p:spPr>
          <a:xfrm>
            <a:off x="601200" y="1335600"/>
            <a:ext cx="1143000" cy="6858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FF0000"/>
            </a:solidFill>
            <a:prstDash val="solid"/>
          </a:ln>
        </p:spPr>
        <p:txBody>
          <a:bodyPr wrap="none" lIns="108000" tIns="62999" rIns="108000" bIns="62999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3B4C36D9-4D2A-22AB-82A6-88CC0C9E902F}"/>
              </a:ext>
            </a:extLst>
          </p:cNvPr>
          <p:cNvSpPr/>
          <p:nvPr/>
        </p:nvSpPr>
        <p:spPr>
          <a:xfrm>
            <a:off x="914400" y="2514600"/>
            <a:ext cx="1828800" cy="2286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FF0000"/>
            </a:solidFill>
            <a:prstDash val="solid"/>
          </a:ln>
        </p:spPr>
        <p:txBody>
          <a:bodyPr wrap="none" lIns="108000" tIns="62999" rIns="108000" bIns="62999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6FACBF4-1DE2-A5CF-00A1-360224DF665C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685800" y="146160"/>
            <a:ext cx="8814600" cy="716904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reeform 2">
            <a:extLst>
              <a:ext uri="{FF2B5EF4-FFF2-40B4-BE49-F238E27FC236}">
                <a16:creationId xmlns:a16="http://schemas.microsoft.com/office/drawing/2014/main" id="{34FEBB9F-3C02-A3BF-9199-2FDE064053D5}"/>
              </a:ext>
            </a:extLst>
          </p:cNvPr>
          <p:cNvSpPr/>
          <p:nvPr/>
        </p:nvSpPr>
        <p:spPr>
          <a:xfrm>
            <a:off x="3200400" y="3886200"/>
            <a:ext cx="1143000" cy="6858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FF0000"/>
            </a:solidFill>
            <a:prstDash val="solid"/>
          </a:ln>
        </p:spPr>
        <p:txBody>
          <a:bodyPr wrap="none" lIns="108000" tIns="62999" rIns="108000" bIns="62999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7F77E0-82B8-C419-51AC-C3AFB0ED4FC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Privilege levels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AB387-2F77-9BE5-9CB7-83335E92819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Each segment has a </a:t>
            </a:r>
            <a:r>
              <a:rPr lang="en-US" dirty="0">
                <a:solidFill>
                  <a:schemeClr val="accent4"/>
                </a:solidFill>
              </a:rPr>
              <a:t>privilege level</a:t>
            </a:r>
          </a:p>
          <a:p>
            <a:pPr marL="457200" lvl="1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200" dirty="0">
                <a:solidFill>
                  <a:schemeClr val="accent4"/>
                </a:solidFill>
                <a:latin typeface="Liberation Sans" pitchFamily="18"/>
              </a:rPr>
              <a:t>DPL</a:t>
            </a:r>
            <a:r>
              <a:rPr lang="en-US" sz="3200" dirty="0">
                <a:latin typeface="Liberation Sans" pitchFamily="18"/>
              </a:rPr>
              <a:t> (descriptor privilege level)</a:t>
            </a:r>
          </a:p>
          <a:p>
            <a:pPr marL="457200" lvl="1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200" dirty="0">
                <a:solidFill>
                  <a:schemeClr val="accent4"/>
                </a:solidFill>
                <a:latin typeface="Liberation Sans" pitchFamily="18"/>
              </a:rPr>
              <a:t>4</a:t>
            </a:r>
            <a:r>
              <a:rPr lang="en-US" sz="3200" dirty="0">
                <a:latin typeface="Liberation Sans" pitchFamily="18"/>
              </a:rPr>
              <a:t> privilege levels ranging 0-3</a:t>
            </a:r>
          </a:p>
          <a:p>
            <a:pPr marL="0" lvl="2" indent="0" hangingPunct="0">
              <a:spcBef>
                <a:spcPts val="0"/>
              </a:spcBef>
              <a:spcAft>
                <a:spcPts val="1414"/>
              </a:spcAft>
              <a:buNone/>
            </a:pPr>
            <a:endParaRPr lang="en-US" sz="3200" dirty="0">
              <a:latin typeface="Liberation Sans" pitchFamily="18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3DB3D4-5A20-2C03-1AF1-610353B29EFB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-21240" y="3501720"/>
            <a:ext cx="10079640" cy="341568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Freeform 4">
            <a:extLst>
              <a:ext uri="{FF2B5EF4-FFF2-40B4-BE49-F238E27FC236}">
                <a16:creationId xmlns:a16="http://schemas.microsoft.com/office/drawing/2014/main" id="{04996157-D5DF-86BE-CFEB-F010453377B5}"/>
              </a:ext>
            </a:extLst>
          </p:cNvPr>
          <p:cNvSpPr/>
          <p:nvPr/>
        </p:nvSpPr>
        <p:spPr>
          <a:xfrm>
            <a:off x="5029200" y="3716999"/>
            <a:ext cx="914400" cy="1600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FF0000"/>
            </a:solidFill>
            <a:prstDash val="solid"/>
          </a:ln>
        </p:spPr>
        <p:txBody>
          <a:bodyPr wrap="none" lIns="108000" tIns="62999" rIns="108000" bIns="62999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21D55E-F2A3-3077-D6A1-698ADADE4A8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Privilege levels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F9834A-9086-C6EB-60DC-B7BF31D137B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Currently running code also has a privilege level</a:t>
            </a:r>
          </a:p>
          <a:p>
            <a:pPr marL="457200" lvl="1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200" dirty="0">
                <a:latin typeface="Liberation Sans" pitchFamily="18"/>
              </a:rPr>
              <a:t>“</a:t>
            </a:r>
            <a:r>
              <a:rPr lang="en-US" sz="3200" dirty="0">
                <a:solidFill>
                  <a:schemeClr val="accent4"/>
                </a:solidFill>
                <a:latin typeface="Liberation Sans" pitchFamily="18"/>
              </a:rPr>
              <a:t>Current privilege level</a:t>
            </a:r>
            <a:r>
              <a:rPr lang="en-US" sz="3200" dirty="0">
                <a:latin typeface="Liberation Sans" pitchFamily="18"/>
              </a:rPr>
              <a:t>” (</a:t>
            </a:r>
            <a:r>
              <a:rPr lang="en-US" sz="3200" dirty="0">
                <a:solidFill>
                  <a:schemeClr val="accent4"/>
                </a:solidFill>
                <a:latin typeface="Liberation Sans" pitchFamily="18"/>
              </a:rPr>
              <a:t>CPL</a:t>
            </a:r>
            <a:r>
              <a:rPr lang="en-US" sz="3200" dirty="0">
                <a:latin typeface="Liberation Sans" pitchFamily="18"/>
              </a:rPr>
              <a:t>): 0-3</a:t>
            </a:r>
          </a:p>
          <a:p>
            <a:pPr marL="457200" lvl="1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200" dirty="0">
                <a:latin typeface="Liberation Sans" pitchFamily="18"/>
              </a:rPr>
              <a:t>It is saved in the </a:t>
            </a:r>
            <a:r>
              <a:rPr lang="en-US" sz="3200" dirty="0">
                <a:solidFill>
                  <a:schemeClr val="accent4"/>
                </a:solidFill>
                <a:latin typeface="Liberation Sans" pitchFamily="18"/>
              </a:rPr>
              <a:t>CS</a:t>
            </a:r>
            <a:r>
              <a:rPr lang="en-US" sz="3200" dirty="0">
                <a:latin typeface="Liberation Sans" pitchFamily="18"/>
              </a:rPr>
              <a:t> register</a:t>
            </a:r>
          </a:p>
          <a:p>
            <a:pPr marL="914400" lvl="3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000" dirty="0">
                <a:latin typeface="Liberation Sans" pitchFamily="18"/>
              </a:rPr>
              <a:t>It was loaded there when the descriptor for the currently running code was loaded into CS</a:t>
            </a:r>
          </a:p>
          <a:p>
            <a:pPr marL="0" lvl="1" indent="0" hangingPunct="0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</a:pPr>
            <a:endParaRPr lang="en-US" sz="3200" dirty="0">
              <a:latin typeface="Liberation Sans" pitchFamily="18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BD333D-FB1B-CCC9-1A72-5B56E7AC079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Why do we need interrupts?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30258CC-BB94-D1D4-ECF8-A6AEDEB5980C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503999" y="301320"/>
            <a:ext cx="9071640" cy="5851800"/>
          </a:xfrm>
        </p:spPr>
        <p:txBody>
          <a:bodyPr anchor="ctr">
            <a:spAutoFit/>
          </a:bodyPr>
          <a:lstStyle/>
          <a:p>
            <a:pPr lvl="0" algn="ctr"/>
            <a:r>
              <a:rPr lang="en-US"/>
              <a:t> Remember:</a:t>
            </a:r>
          </a:p>
          <a:p>
            <a:pPr lvl="0" algn="ctr"/>
            <a:r>
              <a:rPr lang="en-US"/>
              <a:t>hardware interface is designed to help OS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7DD559-01FB-3DF9-5AB0-CC21F8E584B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Privilege level transitions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906CAC-CCB4-2EA0-7113-7F8BDFE1F50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769039"/>
            <a:ext cx="9071640" cy="5489315"/>
          </a:xfrm>
        </p:spPr>
        <p:txBody>
          <a:bodyPr>
            <a:normAutofit lnSpcReduction="10000"/>
          </a:bodyPr>
          <a:lstStyle/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4"/>
                </a:solidFill>
              </a:rPr>
              <a:t>CPL</a:t>
            </a:r>
            <a:r>
              <a:rPr lang="en-US" dirty="0"/>
              <a:t> can access only less privileged segments</a:t>
            </a:r>
          </a:p>
          <a:p>
            <a:pPr marL="914400" lvl="3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000" dirty="0">
                <a:latin typeface="Liberation Sans" pitchFamily="18"/>
              </a:rPr>
              <a:t>E.g., 0 can access 0, 1, 2, 3</a:t>
            </a:r>
          </a:p>
          <a:p>
            <a:pPr marL="914400" lvl="3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000" dirty="0">
                <a:latin typeface="Liberation Sans" pitchFamily="18"/>
              </a:rPr>
              <a:t>1 can access 1, 2, 3</a:t>
            </a:r>
          </a:p>
          <a:p>
            <a:pPr marL="914400" lvl="3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000" dirty="0">
                <a:latin typeface="Liberation Sans" pitchFamily="18"/>
              </a:rPr>
              <a:t>3 can access 3</a:t>
            </a:r>
          </a:p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Some instructions are “privileged”</a:t>
            </a:r>
          </a:p>
          <a:p>
            <a:pPr marL="914400" lvl="2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2800" dirty="0">
                <a:latin typeface="Liberation Sans" pitchFamily="18"/>
              </a:rPr>
              <a:t>Can only be invoked at </a:t>
            </a:r>
            <a:r>
              <a:rPr lang="en-US" sz="2800" dirty="0">
                <a:solidFill>
                  <a:schemeClr val="accent4"/>
                </a:solidFill>
                <a:latin typeface="Liberation Sans" pitchFamily="18"/>
              </a:rPr>
              <a:t>CPL = 0</a:t>
            </a:r>
          </a:p>
          <a:p>
            <a:pPr marL="914400" lvl="2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2600" dirty="0">
                <a:latin typeface="Liberation Sans" pitchFamily="18"/>
              </a:rPr>
              <a:t>Examples:</a:t>
            </a:r>
          </a:p>
          <a:p>
            <a:pPr marL="1371600" lvl="4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2400" dirty="0">
                <a:latin typeface="Liberation Sans" pitchFamily="18"/>
              </a:rPr>
              <a:t>Load GDT</a:t>
            </a:r>
          </a:p>
          <a:p>
            <a:pPr marL="1371600" lvl="4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2400" dirty="0">
                <a:latin typeface="Liberation Sans" pitchFamily="18"/>
              </a:rPr>
              <a:t>MOV &lt;control register&gt;</a:t>
            </a:r>
          </a:p>
          <a:p>
            <a:pPr marL="1828800" lvl="6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2400" dirty="0">
                <a:latin typeface="Liberation Sans" pitchFamily="18"/>
              </a:rPr>
              <a:t>E.g. reload a page table by changing CR3</a:t>
            </a:r>
          </a:p>
          <a:p>
            <a:pPr marL="0" lvl="1" indent="0" hangingPunct="0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</a:pPr>
            <a:endParaRPr lang="en-US" sz="3200" dirty="0">
              <a:latin typeface="Liberation Sans" pitchFamily="18"/>
            </a:endParaRPr>
          </a:p>
          <a:p>
            <a:pPr marL="0" lvl="2" indent="0" hangingPunct="0">
              <a:spcBef>
                <a:spcPts val="0"/>
              </a:spcBef>
              <a:spcAft>
                <a:spcPts val="1414"/>
              </a:spcAft>
              <a:buNone/>
            </a:pPr>
            <a:endParaRPr lang="en-US" sz="3200" dirty="0">
              <a:latin typeface="Liberation Sans" pitchFamily="18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D735D9-E037-ECAF-BF7A-422E4019E73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Xv6 example: started boot (no CPL yet)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311A922-02E7-AA3F-2ECB-62A8D6BDE4EB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685800" y="3868560"/>
            <a:ext cx="8686800" cy="29894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258070-2F40-B6F4-2175-E803287AF82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Xv6 example: prepare to load GDT entry #1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FBA763-206B-D6E9-AC3E-2ED3DC7C70AC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685800" y="3868560"/>
            <a:ext cx="8686800" cy="29894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84EFF0-EFAC-6155-8082-40DF670411D0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Privilege levels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9ACB58-40DA-C3B0-5E1E-813BBD7A2DFE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Each segment has a </a:t>
            </a:r>
            <a:r>
              <a:rPr lang="en-US" dirty="0">
                <a:solidFill>
                  <a:schemeClr val="accent4"/>
                </a:solidFill>
              </a:rPr>
              <a:t>privilege level</a:t>
            </a:r>
          </a:p>
          <a:p>
            <a:pPr marL="457200" lvl="1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200" dirty="0">
                <a:solidFill>
                  <a:schemeClr val="accent4"/>
                </a:solidFill>
                <a:latin typeface="Liberation Sans" pitchFamily="18"/>
              </a:rPr>
              <a:t>DPL</a:t>
            </a:r>
            <a:r>
              <a:rPr lang="en-US" sz="3200" dirty="0">
                <a:latin typeface="Liberation Sans" pitchFamily="18"/>
              </a:rPr>
              <a:t> (descriptor privilege level)</a:t>
            </a:r>
          </a:p>
          <a:p>
            <a:pPr marL="457200" lvl="1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200" dirty="0">
                <a:solidFill>
                  <a:schemeClr val="accent4"/>
                </a:solidFill>
                <a:latin typeface="Liberation Sans" pitchFamily="18"/>
              </a:rPr>
              <a:t>4</a:t>
            </a:r>
            <a:r>
              <a:rPr lang="en-US" sz="3200" dirty="0">
                <a:latin typeface="Liberation Sans" pitchFamily="18"/>
              </a:rPr>
              <a:t> privilege levels ranging 0-3</a:t>
            </a:r>
          </a:p>
          <a:p>
            <a:pPr marL="0" lvl="2" indent="0" hangingPunct="0">
              <a:spcBef>
                <a:spcPts val="0"/>
              </a:spcBef>
              <a:spcAft>
                <a:spcPts val="1414"/>
              </a:spcAft>
              <a:buNone/>
            </a:pPr>
            <a:endParaRPr lang="en-US" sz="3200" dirty="0">
              <a:latin typeface="Liberation Sans" pitchFamily="18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62B56A-8D3F-2FF8-01D1-0825038A5359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-21240" y="3501720"/>
            <a:ext cx="10079640" cy="341568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Freeform 4">
            <a:extLst>
              <a:ext uri="{FF2B5EF4-FFF2-40B4-BE49-F238E27FC236}">
                <a16:creationId xmlns:a16="http://schemas.microsoft.com/office/drawing/2014/main" id="{C8D00A41-B58D-C7E3-119E-FDCFC5B24FB3}"/>
              </a:ext>
            </a:extLst>
          </p:cNvPr>
          <p:cNvSpPr/>
          <p:nvPr/>
        </p:nvSpPr>
        <p:spPr>
          <a:xfrm>
            <a:off x="5029200" y="3716999"/>
            <a:ext cx="914400" cy="1600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FF0000"/>
            </a:solidFill>
            <a:prstDash val="solid"/>
          </a:ln>
        </p:spPr>
        <p:txBody>
          <a:bodyPr wrap="none" lIns="108000" tIns="62999" rIns="108000" bIns="62999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825C4E-6333-D425-29B0-587308D1718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572000" y="301320"/>
            <a:ext cx="5003640" cy="1262160"/>
          </a:xfrm>
        </p:spPr>
        <p:txBody>
          <a:bodyPr/>
          <a:lstStyle/>
          <a:p>
            <a:pPr lvl="0"/>
            <a:r>
              <a:rPr lang="en-US"/>
              <a:t>How GDT is defined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F92CE0-5149-C9EC-FAE1-3742BF20137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937656"/>
            <a:ext cx="9071640" cy="5112943"/>
          </a:xfrm>
        </p:spPr>
        <p:txBody>
          <a:bodyPr>
            <a:normAutofit/>
          </a:bodyPr>
          <a:lstStyle/>
          <a:p>
            <a:pPr lvl="0"/>
            <a:r>
              <a:rPr lang="en-US" sz="20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9180 # Bootstrap GDT</a:t>
            </a:r>
          </a:p>
          <a:p>
            <a:pPr lvl="0"/>
            <a:r>
              <a:rPr lang="en-US" sz="20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9181 .p2align 2 # force 4 byte alignment</a:t>
            </a:r>
          </a:p>
          <a:p>
            <a:pPr lvl="0"/>
            <a:r>
              <a:rPr lang="en-US" sz="20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9182 </a:t>
            </a:r>
            <a:r>
              <a:rPr lang="en-US" sz="20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gdt</a:t>
            </a:r>
            <a:r>
              <a:rPr lang="en-US" sz="20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:</a:t>
            </a:r>
          </a:p>
          <a:p>
            <a:pPr lvl="0"/>
            <a:r>
              <a:rPr lang="en-US" sz="20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9183   SEG_NULLASM # null seg</a:t>
            </a:r>
          </a:p>
          <a:p>
            <a:pPr lvl="0"/>
            <a:r>
              <a:rPr lang="en-US" sz="20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9184   SEG_ASM(STA_X|STA_R, 0x0, 0xffffffff) # code seg</a:t>
            </a:r>
          </a:p>
          <a:p>
            <a:pPr lvl="0"/>
            <a:r>
              <a:rPr lang="en-US" sz="20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9185   SEG_ASM(STA_W, 0x0, 0xffffffff) # data seg</a:t>
            </a:r>
          </a:p>
          <a:p>
            <a:pPr lvl="0"/>
            <a:r>
              <a:rPr lang="en-US" sz="20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9186</a:t>
            </a:r>
          </a:p>
          <a:p>
            <a:pPr lvl="0"/>
            <a:r>
              <a:rPr lang="en-US" sz="20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9187 </a:t>
            </a:r>
            <a:r>
              <a:rPr lang="en-US" sz="2000" dirty="0" err="1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gdtdesc</a:t>
            </a:r>
            <a:r>
              <a:rPr lang="en-US" sz="20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:</a:t>
            </a:r>
          </a:p>
          <a:p>
            <a:pPr lvl="0"/>
            <a:r>
              <a:rPr lang="en-US" sz="20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9188   .word (</a:t>
            </a:r>
            <a:r>
              <a:rPr lang="en-US" sz="2000" dirty="0" err="1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gdtdesc</a:t>
            </a:r>
            <a:r>
              <a:rPr lang="en-US" sz="20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− </a:t>
            </a:r>
            <a:r>
              <a:rPr lang="en-US" sz="2000" dirty="0" err="1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gdt</a:t>
            </a:r>
            <a:r>
              <a:rPr lang="en-US" sz="20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− 1) # </a:t>
            </a:r>
            <a:r>
              <a:rPr lang="en-US" sz="2000" dirty="0" err="1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sizeof</a:t>
            </a:r>
            <a:r>
              <a:rPr lang="en-US" sz="20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</a:t>
            </a:r>
            <a:r>
              <a:rPr lang="en-US" sz="2000" dirty="0" err="1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gdt</a:t>
            </a:r>
            <a:r>
              <a:rPr lang="en-US" sz="20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 − 1</a:t>
            </a:r>
          </a:p>
          <a:p>
            <a:pPr lvl="0"/>
            <a:r>
              <a:rPr lang="en-US" sz="20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9189   .long </a:t>
            </a:r>
            <a:r>
              <a:rPr lang="en-US" sz="2000" dirty="0" err="1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gdt</a:t>
            </a:r>
            <a:endParaRPr lang="en-US" sz="2000" dirty="0">
              <a:solidFill>
                <a:srgbClr val="000099"/>
              </a:solidFill>
              <a:latin typeface="FiraMono Nerd Font" panose="020B0509050000020004" pitchFamily="49" charset="0"/>
              <a:ea typeface="FiraMono Nerd Font" panose="020B0509050000020004" pitchFamily="49" charset="0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366FDE-6406-EC68-70D2-7B370811B85F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 dirty="0"/>
              <a:t>Now </a:t>
            </a:r>
            <a:r>
              <a:rPr lang="en-US" dirty="0">
                <a:solidFill>
                  <a:schemeClr val="accent4"/>
                </a:solidFill>
              </a:rPr>
              <a:t>CPL=0</a:t>
            </a:r>
            <a:r>
              <a:rPr lang="en-US" dirty="0"/>
              <a:t>. We run in the kernel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8EA1F71-E683-D182-227E-C30D0A8265A9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685800" y="3868560"/>
            <a:ext cx="8686800" cy="29894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BCA706-FA6F-FF84-4D4C-87CDA57A94C8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iret: return to user, load GDT #4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B3332A-C71B-4A0A-5268-CF54BBBFF32D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92600" y="3637080"/>
            <a:ext cx="9851400" cy="34729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29B05-E00C-E220-D842-6DCCB5B4EC55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29200" y="445320"/>
            <a:ext cx="4546440" cy="1262160"/>
          </a:xfrm>
        </p:spPr>
        <p:txBody>
          <a:bodyPr/>
          <a:lstStyle/>
          <a:p>
            <a:pPr lvl="0"/>
            <a:r>
              <a:rPr lang="en-US"/>
              <a:t>Run in user, CPL=3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56DC80-BF35-B8A5-0540-A668067A5ACB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8800" y="381960"/>
            <a:ext cx="10079640" cy="68155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4DB956-ACFE-74A1-ED4F-98F0AA9B2E48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Real world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20B0B6-E9D0-7EE2-1545-D2F82C2E41B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Only </a:t>
            </a:r>
            <a:r>
              <a:rPr lang="en-US" dirty="0">
                <a:solidFill>
                  <a:schemeClr val="accent4"/>
                </a:solidFill>
              </a:rPr>
              <a:t>two</a:t>
            </a:r>
            <a:r>
              <a:rPr lang="en-US" dirty="0"/>
              <a:t> privilege levels are used in modern OSes:</a:t>
            </a:r>
          </a:p>
          <a:p>
            <a:pPr marL="914400" lvl="2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2800" dirty="0">
                <a:latin typeface="Liberation Sans" pitchFamily="18"/>
              </a:rPr>
              <a:t>OS kernel runs at 0</a:t>
            </a:r>
          </a:p>
          <a:p>
            <a:pPr marL="914400" lvl="2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2800" dirty="0">
                <a:latin typeface="Liberation Sans" pitchFamily="18"/>
              </a:rPr>
              <a:t>User code runs at 3</a:t>
            </a:r>
          </a:p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This is called “</a:t>
            </a:r>
            <a:r>
              <a:rPr lang="en-US" dirty="0">
                <a:solidFill>
                  <a:schemeClr val="accent4"/>
                </a:solidFill>
              </a:rPr>
              <a:t>flat</a:t>
            </a:r>
            <a:r>
              <a:rPr lang="en-US" dirty="0"/>
              <a:t>” segment model</a:t>
            </a:r>
          </a:p>
          <a:p>
            <a:pPr marL="914400" lvl="2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2800" dirty="0">
                <a:latin typeface="Liberation Sans" pitchFamily="18"/>
              </a:rPr>
              <a:t>Segments for both 0 and 3 cover entire address space</a:t>
            </a:r>
          </a:p>
          <a:p>
            <a:pPr lvl="0">
              <a:buSzPct val="45000"/>
              <a:buFont typeface="StarSymbol"/>
              <a:buChar char="●"/>
            </a:pPr>
            <a:endParaRPr lang="en-US" dirty="0"/>
          </a:p>
          <a:p>
            <a:pPr marL="0" lvl="1" indent="0" hangingPunct="0">
              <a:spcBef>
                <a:spcPts val="0"/>
              </a:spcBef>
              <a:spcAft>
                <a:spcPts val="1414"/>
              </a:spcAft>
              <a:buNone/>
            </a:pPr>
            <a:endParaRPr lang="en-US" sz="3200" dirty="0">
              <a:latin typeface="Liberation Sans" pitchFamily="18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69108-C9AA-735C-DC53-154E78B7D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Poll: </a:t>
            </a:r>
            <a:r>
              <a:rPr lang="en-US" dirty="0">
                <a:hlinkClick r:id="rId3"/>
              </a:rPr>
              <a:t>PollEv.com/aburtsev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D66AD9-6A39-7135-45D2-18C58204C2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How many privilege levels are there on x86?</a:t>
            </a:r>
          </a:p>
        </p:txBody>
      </p:sp>
    </p:spTree>
    <p:extLst>
      <p:ext uri="{BB962C8B-B14F-4D97-AF65-F5344CB8AC3E}">
        <p14:creationId xmlns:p14="http://schemas.microsoft.com/office/powerpoint/2010/main" val="10461115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68138-F8BC-2053-DB80-2DA9045B6FB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Why do we need interrupts?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8A9C7F-237D-1FB9-7DD5-00D8263458F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57200" y="1365813"/>
            <a:ext cx="9071640" cy="6076709"/>
          </a:xfrm>
        </p:spPr>
        <p:txBody>
          <a:bodyPr>
            <a:normAutofit lnSpcReduction="10000"/>
          </a:bodyPr>
          <a:lstStyle/>
          <a:p>
            <a:pPr marL="342900" lvl="0" indent="-342900">
              <a:lnSpc>
                <a:spcPct val="12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sz="2000" dirty="0"/>
              <a:t>Two main use cases:</a:t>
            </a:r>
          </a:p>
          <a:p>
            <a:pPr marL="800100" lvl="2" indent="-342900" hangingPunct="0">
              <a:lnSpc>
                <a:spcPct val="120000"/>
              </a:lnSpc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1800" dirty="0">
                <a:latin typeface="Liberation Sans" pitchFamily="18"/>
              </a:rPr>
              <a:t>[</a:t>
            </a:r>
            <a:r>
              <a:rPr lang="en-US" sz="1800" dirty="0">
                <a:solidFill>
                  <a:srgbClr val="006699"/>
                </a:solidFill>
                <a:latin typeface="Liberation Sans" pitchFamily="18"/>
              </a:rPr>
              <a:t>Synchronous</a:t>
            </a:r>
            <a:r>
              <a:rPr lang="en-US" sz="1800" dirty="0">
                <a:latin typeface="Liberation Sans" pitchFamily="18"/>
              </a:rPr>
              <a:t>] Something bad happened and OS needs to fix it</a:t>
            </a:r>
          </a:p>
          <a:p>
            <a:pPr marL="800100" lvl="3" indent="-342900" hangingPunct="0">
              <a:lnSpc>
                <a:spcPct val="120000"/>
              </a:lnSpc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dirty="0">
                <a:latin typeface="Liberation Sans" pitchFamily="18"/>
              </a:rPr>
              <a:t>Program tries to access an unmapped page (OS maps the page if its on disk)</a:t>
            </a:r>
          </a:p>
          <a:p>
            <a:pPr marL="800100" lvl="2" indent="-342900" hangingPunct="0">
              <a:lnSpc>
                <a:spcPct val="120000"/>
              </a:lnSpc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1800" dirty="0">
                <a:latin typeface="Liberation Sans" pitchFamily="18"/>
              </a:rPr>
              <a:t>[</a:t>
            </a:r>
            <a:r>
              <a:rPr lang="en-US" sz="1800" dirty="0">
                <a:solidFill>
                  <a:srgbClr val="006699"/>
                </a:solidFill>
                <a:latin typeface="Liberation Sans" pitchFamily="18"/>
              </a:rPr>
              <a:t>Asynchronous</a:t>
            </a:r>
            <a:r>
              <a:rPr lang="en-US" sz="1800" dirty="0">
                <a:latin typeface="Liberation Sans" pitchFamily="18"/>
              </a:rPr>
              <a:t>] Notifications from external devices</a:t>
            </a:r>
          </a:p>
          <a:p>
            <a:pPr marL="1257300" lvl="4" indent="-342900" hangingPunct="0">
              <a:lnSpc>
                <a:spcPct val="120000"/>
              </a:lnSpc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dirty="0">
                <a:latin typeface="Liberation Sans" pitchFamily="18"/>
              </a:rPr>
              <a:t>Network packet arrived (OS will copy the packet from temporary buffer in memory (to avoid overflowing) and may switch to a process waiting on that packet)</a:t>
            </a:r>
          </a:p>
          <a:p>
            <a:pPr marL="1257300" lvl="4" indent="-342900" hangingPunct="0">
              <a:lnSpc>
                <a:spcPct val="120000"/>
              </a:lnSpc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dirty="0">
                <a:latin typeface="Liberation Sans" pitchFamily="18"/>
              </a:rPr>
              <a:t>Timer interrupt (OS may switch to another process)</a:t>
            </a:r>
          </a:p>
          <a:p>
            <a:pPr marL="342900" lvl="0" indent="-342900">
              <a:lnSpc>
                <a:spcPct val="12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sz="1900" dirty="0"/>
              <a:t>A third, special, use-case</a:t>
            </a:r>
          </a:p>
          <a:p>
            <a:pPr marL="800100" lvl="2" indent="-342900" hangingPunct="0">
              <a:lnSpc>
                <a:spcPct val="120000"/>
              </a:lnSpc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1800" dirty="0">
                <a:latin typeface="Liberation Sans" pitchFamily="18"/>
              </a:rPr>
              <a:t>[</a:t>
            </a:r>
            <a:r>
              <a:rPr lang="en-US" sz="1800" dirty="0">
                <a:solidFill>
                  <a:srgbClr val="0066CC"/>
                </a:solidFill>
                <a:latin typeface="Liberation Sans" pitchFamily="18"/>
              </a:rPr>
              <a:t>It's also synchronous</a:t>
            </a:r>
            <a:r>
              <a:rPr lang="en-US" sz="1800" dirty="0">
                <a:latin typeface="Liberation Sans" pitchFamily="18"/>
              </a:rPr>
              <a:t>] For many years an interrupt, e.g., int 0x80 instruction, was used as a mechanism to transfer control flow from user-level to kernel in a secure manner</a:t>
            </a:r>
          </a:p>
          <a:p>
            <a:pPr marL="800100" lvl="3" indent="-342900" hangingPunct="0">
              <a:lnSpc>
                <a:spcPct val="120000"/>
              </a:lnSpc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dirty="0">
                <a:latin typeface="Liberation Sans" pitchFamily="18"/>
              </a:rPr>
              <a:t>In other words, to implement system calls</a:t>
            </a:r>
          </a:p>
          <a:p>
            <a:pPr marL="800100" lvl="3" indent="-342900" hangingPunct="0">
              <a:lnSpc>
                <a:spcPct val="120000"/>
              </a:lnSpc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dirty="0">
                <a:latin typeface="Liberation Sans" pitchFamily="18"/>
              </a:rPr>
              <a:t>Now, a faster mechanism is available (</a:t>
            </a:r>
            <a:r>
              <a:rPr lang="en-US" dirty="0" err="1">
                <a:latin typeface="Liberation Sans" pitchFamily="18"/>
              </a:rPr>
              <a:t>sysenter</a:t>
            </a:r>
            <a:r>
              <a:rPr lang="en-US" dirty="0">
                <a:latin typeface="Liberation Sans" pitchFamily="18"/>
              </a:rPr>
              <a:t>)</a:t>
            </a:r>
          </a:p>
          <a:p>
            <a:pPr marL="0" lvl="1" indent="0" hangingPunct="0">
              <a:lnSpc>
                <a:spcPct val="120000"/>
              </a:lnSpc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</a:pPr>
            <a:endParaRPr lang="en-US" sz="2000" dirty="0">
              <a:latin typeface="Liberation Sans" pitchFamily="18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69108-C9AA-735C-DC53-154E78B7D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Poll: </a:t>
            </a:r>
            <a:r>
              <a:rPr lang="en-US" dirty="0">
                <a:hlinkClick r:id="rId3"/>
              </a:rPr>
              <a:t>PollEv.com/aburtsev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D66AD9-6A39-7135-45D2-18C58204C2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Which privilege level is most privileged?</a:t>
            </a:r>
          </a:p>
        </p:txBody>
      </p:sp>
    </p:spTree>
    <p:extLst>
      <p:ext uri="{BB962C8B-B14F-4D97-AF65-F5344CB8AC3E}">
        <p14:creationId xmlns:p14="http://schemas.microsoft.com/office/powerpoint/2010/main" val="240454324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0C8141D9-BF94-35A8-F5CD-7B7671C719F1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/>
        <p:txBody>
          <a:bodyPr anchor="ctr"/>
          <a:lstStyle/>
          <a:p>
            <a:pPr lvl="0" algn="ctr"/>
            <a:r>
              <a:rPr lang="en-US"/>
              <a:t>How GDT is initialized in xv6?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CD2F9F8-C7D5-137D-9D73-7EC05BEED3C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696686"/>
            <a:ext cx="9071640" cy="6847114"/>
          </a:xfrm>
        </p:spPr>
        <p:txBody>
          <a:bodyPr>
            <a:noAutofit/>
          </a:bodyPr>
          <a:lstStyle/>
          <a:p>
            <a:pPr lvl="0"/>
            <a:r>
              <a:rPr lang="en-US" sz="1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1317 main(void)</a:t>
            </a:r>
          </a:p>
          <a:p>
            <a:pPr lvl="0"/>
            <a:r>
              <a:rPr lang="en-US" sz="1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1318 {</a:t>
            </a:r>
          </a:p>
          <a:p>
            <a:pPr lvl="0"/>
            <a:r>
              <a:rPr lang="en-US" sz="1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1319   kinit1(end, P2V(4*1024*1024)); // </a:t>
            </a:r>
            <a:r>
              <a:rPr lang="en-US" sz="14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phys</a:t>
            </a:r>
            <a:r>
              <a:rPr lang="en-US" sz="1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page allocator</a:t>
            </a:r>
          </a:p>
          <a:p>
            <a:pPr lvl="0"/>
            <a:r>
              <a:rPr lang="en-US" sz="1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1320   </a:t>
            </a:r>
            <a:r>
              <a:rPr lang="en-US" sz="14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kvmalloc</a:t>
            </a:r>
            <a:r>
              <a:rPr lang="en-US" sz="1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(); // kernel page table</a:t>
            </a:r>
          </a:p>
          <a:p>
            <a:pPr lvl="0"/>
            <a:r>
              <a:rPr lang="en-US" sz="1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1321   </a:t>
            </a:r>
            <a:r>
              <a:rPr lang="en-US" sz="14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mpinit</a:t>
            </a:r>
            <a:r>
              <a:rPr lang="en-US" sz="1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(); // detect other processors</a:t>
            </a:r>
          </a:p>
          <a:p>
            <a:pPr lvl="0"/>
            <a:r>
              <a:rPr lang="en-US" sz="1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1322   </a:t>
            </a:r>
            <a:r>
              <a:rPr lang="en-US" sz="14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lapicinit</a:t>
            </a:r>
            <a:r>
              <a:rPr lang="en-US" sz="1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();     // interrupt controller</a:t>
            </a:r>
          </a:p>
          <a:p>
            <a:pPr lvl="0"/>
            <a:r>
              <a:rPr lang="en-US" sz="1400" b="1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1323   </a:t>
            </a:r>
            <a:r>
              <a:rPr lang="en-US" sz="1400" b="1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seginit</a:t>
            </a:r>
            <a:r>
              <a:rPr lang="en-US" sz="1400" b="1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();       // segment descriptors</a:t>
            </a:r>
          </a:p>
          <a:p>
            <a:pPr lvl="0"/>
            <a:r>
              <a:rPr lang="en-US" sz="1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1324   </a:t>
            </a:r>
            <a:r>
              <a:rPr lang="en-US" sz="14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cprintf</a:t>
            </a:r>
            <a:r>
              <a:rPr lang="en-US" sz="1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("\</a:t>
            </a:r>
            <a:r>
              <a:rPr lang="en-US" sz="14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ncpu%d</a:t>
            </a:r>
            <a:r>
              <a:rPr lang="en-US" sz="1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: starting xv6\n\n", </a:t>
            </a:r>
            <a:r>
              <a:rPr lang="en-US" sz="14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cpunum</a:t>
            </a:r>
            <a:r>
              <a:rPr lang="en-US" sz="1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());</a:t>
            </a:r>
          </a:p>
          <a:p>
            <a:pPr lvl="0"/>
            <a:r>
              <a:rPr lang="en-US" sz="1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1325   </a:t>
            </a:r>
            <a:r>
              <a:rPr lang="en-US" sz="14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picinit</a:t>
            </a:r>
            <a:r>
              <a:rPr lang="en-US" sz="1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();       // another interrupt controller</a:t>
            </a:r>
          </a:p>
          <a:p>
            <a:pPr lvl="0"/>
            <a:r>
              <a:rPr lang="en-US" sz="1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1326   </a:t>
            </a:r>
            <a:r>
              <a:rPr lang="en-US" sz="14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ioapicinit</a:t>
            </a:r>
            <a:r>
              <a:rPr lang="en-US" sz="1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();    // another interrupt controller</a:t>
            </a:r>
          </a:p>
          <a:p>
            <a:pPr lvl="0"/>
            <a:r>
              <a:rPr lang="en-US" sz="1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1327   </a:t>
            </a:r>
            <a:r>
              <a:rPr lang="en-US" sz="14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consoleinit</a:t>
            </a:r>
            <a:r>
              <a:rPr lang="en-US" sz="1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();   // console hardware</a:t>
            </a:r>
          </a:p>
          <a:p>
            <a:pPr lvl="0"/>
            <a:r>
              <a:rPr lang="en-US" sz="1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1328   </a:t>
            </a:r>
            <a:r>
              <a:rPr lang="en-US" sz="14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uartinit</a:t>
            </a:r>
            <a:r>
              <a:rPr lang="en-US" sz="1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();      // serial port</a:t>
            </a:r>
          </a:p>
          <a:p>
            <a:pPr lvl="0"/>
            <a:r>
              <a:rPr lang="en-US" sz="1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1329   </a:t>
            </a:r>
            <a:r>
              <a:rPr lang="en-US" sz="14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pinit</a:t>
            </a:r>
            <a:r>
              <a:rPr lang="en-US" sz="1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();         // process table</a:t>
            </a:r>
          </a:p>
          <a:p>
            <a:pPr lvl="0"/>
            <a:r>
              <a:rPr lang="en-US" sz="1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1330   </a:t>
            </a:r>
            <a:r>
              <a:rPr lang="en-US" sz="14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tvinit</a:t>
            </a:r>
            <a:r>
              <a:rPr lang="en-US" sz="1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();        // trap vectors</a:t>
            </a:r>
          </a:p>
          <a:p>
            <a:pPr lvl="0"/>
            <a:r>
              <a:rPr lang="en-US" sz="1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...</a:t>
            </a:r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1CA514AA-C90A-2B81-4F65-C8A0F60D8E8E}"/>
              </a:ext>
            </a:extLst>
          </p:cNvPr>
          <p:cNvSpPr/>
          <p:nvPr/>
        </p:nvSpPr>
        <p:spPr>
          <a:xfrm>
            <a:off x="7728840" y="279000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main()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4D23C0C-2054-FBF3-DF8C-CB22C31B9C8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600200"/>
            <a:ext cx="9071640" cy="5486400"/>
          </a:xfrm>
        </p:spPr>
        <p:txBody>
          <a:bodyPr>
            <a:noAutofit/>
          </a:bodyPr>
          <a:lstStyle/>
          <a:p>
            <a:pPr lvl="0"/>
            <a:r>
              <a:rPr lang="en-US" sz="12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1712 // Set up CPU’s kernel segment descriptors.</a:t>
            </a:r>
          </a:p>
          <a:p>
            <a:pPr lvl="0"/>
            <a:r>
              <a:rPr lang="en-US" sz="12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1713 // Run once on entry on each CPU.</a:t>
            </a:r>
          </a:p>
          <a:p>
            <a:pPr lvl="0"/>
            <a:r>
              <a:rPr lang="en-US" sz="12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1714 void</a:t>
            </a:r>
          </a:p>
          <a:p>
            <a:pPr lvl="0"/>
            <a:r>
              <a:rPr lang="en-US" sz="12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1715 </a:t>
            </a:r>
            <a:r>
              <a:rPr lang="en-US" sz="12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seginit</a:t>
            </a:r>
            <a:r>
              <a:rPr lang="en-US" sz="12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(void)</a:t>
            </a:r>
          </a:p>
          <a:p>
            <a:pPr lvl="0"/>
            <a:r>
              <a:rPr lang="en-US" sz="12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1716 {</a:t>
            </a:r>
          </a:p>
          <a:p>
            <a:pPr lvl="0"/>
            <a:r>
              <a:rPr lang="en-US" sz="12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1717   struct </a:t>
            </a:r>
            <a:r>
              <a:rPr lang="en-US" sz="12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cpu</a:t>
            </a:r>
            <a:r>
              <a:rPr lang="en-US" sz="12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*c;</a:t>
            </a:r>
          </a:p>
          <a:p>
            <a:pPr lvl="0"/>
            <a:r>
              <a:rPr lang="en-US" sz="12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...</a:t>
            </a:r>
          </a:p>
          <a:p>
            <a:pPr lvl="0"/>
            <a:r>
              <a:rPr lang="en-US" sz="12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1723   c = &amp;</a:t>
            </a:r>
            <a:r>
              <a:rPr lang="en-US" sz="12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cpus</a:t>
            </a:r>
            <a:r>
              <a:rPr lang="en-US" sz="12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[</a:t>
            </a:r>
            <a:r>
              <a:rPr lang="en-US" sz="12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cpuid</a:t>
            </a:r>
            <a:r>
              <a:rPr lang="en-US" sz="12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()];</a:t>
            </a:r>
          </a:p>
          <a:p>
            <a:pPr lvl="0"/>
            <a:r>
              <a:rPr lang="en-US" sz="12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1724   c−&gt;</a:t>
            </a:r>
            <a:r>
              <a:rPr lang="en-US" sz="12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gdt</a:t>
            </a:r>
            <a:r>
              <a:rPr lang="en-US" sz="12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[SEG_KCODE] = SEG(STA_X|STA_R, 0, 0xffffffff, 0);</a:t>
            </a:r>
          </a:p>
          <a:p>
            <a:pPr lvl="0"/>
            <a:r>
              <a:rPr lang="en-US" sz="12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1725   c−&gt;</a:t>
            </a:r>
            <a:r>
              <a:rPr lang="en-US" sz="12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gdt</a:t>
            </a:r>
            <a:r>
              <a:rPr lang="en-US" sz="12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[SEG_KDATA] = SEG(STA_W, 0, 0xffffffff, 0);</a:t>
            </a:r>
          </a:p>
          <a:p>
            <a:pPr lvl="0"/>
            <a:r>
              <a:rPr lang="en-US" sz="12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1726   c−&gt;</a:t>
            </a:r>
            <a:r>
              <a:rPr lang="en-US" sz="12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gdt</a:t>
            </a:r>
            <a:r>
              <a:rPr lang="en-US" sz="12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[SEG_UCODE] = SEG(STA_X|STA_R, 0, 0xffffffff, DPL_USER);</a:t>
            </a:r>
          </a:p>
          <a:p>
            <a:pPr lvl="0"/>
            <a:r>
              <a:rPr lang="en-US" sz="12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1727   c−&gt;</a:t>
            </a:r>
            <a:r>
              <a:rPr lang="en-US" sz="12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gdt</a:t>
            </a:r>
            <a:r>
              <a:rPr lang="en-US" sz="12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[SEG_UDATA] = SEG(STA_W, 0, 0xffffffff, DPL_USER);</a:t>
            </a:r>
          </a:p>
          <a:p>
            <a:pPr lvl="0"/>
            <a:r>
              <a:rPr lang="en-US" sz="12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1728   </a:t>
            </a:r>
            <a:r>
              <a:rPr lang="en-US" sz="12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lgdt</a:t>
            </a:r>
            <a:r>
              <a:rPr lang="en-US" sz="12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(c−&gt;</a:t>
            </a:r>
            <a:r>
              <a:rPr lang="en-US" sz="12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gdt</a:t>
            </a:r>
            <a:r>
              <a:rPr lang="en-US" sz="12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</a:t>
            </a:r>
            <a:r>
              <a:rPr lang="en-US" sz="12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sizeof</a:t>
            </a:r>
            <a:r>
              <a:rPr lang="en-US" sz="12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(c−&gt;</a:t>
            </a:r>
            <a:r>
              <a:rPr lang="en-US" sz="12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gdt</a:t>
            </a:r>
            <a:r>
              <a:rPr lang="en-US" sz="12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));</a:t>
            </a:r>
          </a:p>
          <a:p>
            <a:pPr lvl="0"/>
            <a:r>
              <a:rPr lang="en-US" sz="12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1729 }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A6F6869-C6FB-925D-EFCC-DAB95FFF2DE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4360" y="301320"/>
            <a:ext cx="9071640" cy="1262160"/>
          </a:xfrm>
        </p:spPr>
        <p:txBody>
          <a:bodyPr>
            <a:spAutoFit/>
          </a:bodyPr>
          <a:lstStyle/>
          <a:p>
            <a:pPr lvl="0"/>
            <a:r>
              <a:rPr lang="en-US" dirty="0"/>
              <a:t>Initialize GDT</a:t>
            </a: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EAE6D3C3-431D-9541-D824-1A5D4E90F8CF}"/>
              </a:ext>
            </a:extLst>
          </p:cNvPr>
          <p:cNvSpPr/>
          <p:nvPr/>
        </p:nvSpPr>
        <p:spPr>
          <a:xfrm>
            <a:off x="7090200" y="242820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main()</a:t>
            </a: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53B41189-E939-E561-8C13-FD4BFCC671D0}"/>
              </a:ext>
            </a:extLst>
          </p:cNvPr>
          <p:cNvSpPr/>
          <p:nvPr/>
        </p:nvSpPr>
        <p:spPr>
          <a:xfrm>
            <a:off x="7318799" y="306108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seginit()</a:t>
            </a:r>
          </a:p>
        </p:txBody>
      </p:sp>
      <p:cxnSp>
        <p:nvCxnSpPr>
          <p:cNvPr id="6" name="Elbow Connector 5">
            <a:extLst>
              <a:ext uri="{FF2B5EF4-FFF2-40B4-BE49-F238E27FC236}">
                <a16:creationId xmlns:a16="http://schemas.microsoft.com/office/drawing/2014/main" id="{75EC09E2-6CBF-D348-63CE-6D5CDF77A7D9}"/>
              </a:ext>
            </a:extLst>
          </p:cNvPr>
          <p:cNvCxnSpPr>
            <a:endCxn id="5" idx="3"/>
          </p:cNvCxnSpPr>
          <p:nvPr/>
        </p:nvCxnSpPr>
        <p:spPr>
          <a:xfrm>
            <a:off x="7090200" y="2568960"/>
            <a:ext cx="228599" cy="632880"/>
          </a:xfrm>
          <a:prstGeom prst="bentConnector3">
            <a:avLst>
              <a:gd name="adj1" fmla="val -107143"/>
            </a:avLst>
          </a:prstGeom>
          <a:noFill/>
          <a:ln w="19080">
            <a:solidFill>
              <a:srgbClr val="000000"/>
            </a:solidFill>
            <a:prstDash val="solid"/>
          </a:ln>
        </p:spPr>
      </p:cxnSp>
      <p:sp>
        <p:nvSpPr>
          <p:cNvPr id="7" name="Freeform 6">
            <a:extLst>
              <a:ext uri="{FF2B5EF4-FFF2-40B4-BE49-F238E27FC236}">
                <a16:creationId xmlns:a16="http://schemas.microsoft.com/office/drawing/2014/main" id="{3DA57101-003D-CFA0-269E-2EEAAA5D13B0}"/>
              </a:ext>
            </a:extLst>
          </p:cNvPr>
          <p:cNvSpPr/>
          <p:nvPr/>
        </p:nvSpPr>
        <p:spPr>
          <a:xfrm>
            <a:off x="1034144" y="3982373"/>
            <a:ext cx="2035628" cy="426341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FF0000"/>
            </a:solidFill>
            <a:prstDash val="solid"/>
          </a:ln>
        </p:spPr>
        <p:txBody>
          <a:bodyPr wrap="none" lIns="108000" tIns="62999" rIns="108000" bIns="62999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7E689FB-BBD2-66B2-695A-4EDAC869493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74170" y="566057"/>
            <a:ext cx="9742715" cy="6520543"/>
          </a:xfrm>
        </p:spPr>
        <p:txBody>
          <a:bodyPr>
            <a:noAutofit/>
          </a:bodyPr>
          <a:lstStyle/>
          <a:p>
            <a:pPr lvl="0"/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2300 // Per−CPU state</a:t>
            </a:r>
          </a:p>
          <a:p>
            <a:pPr lvl="0"/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2301 struct </a:t>
            </a:r>
            <a:r>
              <a:rPr lang="en-US" sz="1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cpu</a:t>
            </a:r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{</a:t>
            </a:r>
          </a:p>
          <a:p>
            <a:pPr lvl="0"/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2302   </a:t>
            </a:r>
            <a:r>
              <a:rPr lang="en-US" sz="1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uchar</a:t>
            </a:r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</a:t>
            </a:r>
            <a:r>
              <a:rPr lang="en-US" sz="1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apicid</a:t>
            </a:r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;                // Local APIC ID</a:t>
            </a:r>
          </a:p>
          <a:p>
            <a:pPr lvl="0"/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2303   struct context *scheduler;   // </a:t>
            </a:r>
            <a:r>
              <a:rPr lang="en-US" sz="1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swtch</a:t>
            </a:r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() here to enter scheduler</a:t>
            </a:r>
          </a:p>
          <a:p>
            <a:pPr lvl="0"/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2304   struct </a:t>
            </a:r>
            <a:r>
              <a:rPr lang="en-US" sz="1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taskstate</a:t>
            </a:r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</a:t>
            </a:r>
            <a:r>
              <a:rPr lang="en-US" sz="1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ts</a:t>
            </a:r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;         // Used by x86 to find stack for interrupt</a:t>
            </a:r>
          </a:p>
          <a:p>
            <a:pPr lvl="0"/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2305   struct </a:t>
            </a:r>
            <a:r>
              <a:rPr lang="en-US" sz="1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segdesc</a:t>
            </a:r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</a:t>
            </a:r>
            <a:r>
              <a:rPr lang="en-US" sz="1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gdt</a:t>
            </a:r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[NSEGS];   // x86 global descriptor table</a:t>
            </a:r>
          </a:p>
          <a:p>
            <a:pPr lvl="0"/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2306   volatile </a:t>
            </a:r>
            <a:r>
              <a:rPr lang="en-US" sz="1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uint</a:t>
            </a:r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started;       // Has the CPU started?</a:t>
            </a:r>
          </a:p>
          <a:p>
            <a:pPr lvl="0"/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2307   int </a:t>
            </a:r>
            <a:r>
              <a:rPr lang="en-US" sz="1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ncli</a:t>
            </a:r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;                    // Depth of </a:t>
            </a:r>
            <a:r>
              <a:rPr lang="en-US" sz="1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pushcli</a:t>
            </a:r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nesting.</a:t>
            </a:r>
          </a:p>
          <a:p>
            <a:pPr lvl="0"/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2308   int </a:t>
            </a:r>
            <a:r>
              <a:rPr lang="en-US" sz="1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intena</a:t>
            </a:r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;                  // Were interrupts enabled before </a:t>
            </a:r>
            <a:r>
              <a:rPr lang="en-US" sz="1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pushcli</a:t>
            </a:r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?</a:t>
            </a:r>
          </a:p>
          <a:p>
            <a:pPr lvl="0"/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2309   struct proc *proc;           // The process running on this </a:t>
            </a:r>
            <a:r>
              <a:rPr lang="en-US" sz="1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cpu</a:t>
            </a:r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or null</a:t>
            </a:r>
          </a:p>
          <a:p>
            <a:pPr lvl="0"/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2310 };</a:t>
            </a:r>
          </a:p>
          <a:p>
            <a:pPr lvl="0"/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2311</a:t>
            </a:r>
          </a:p>
          <a:p>
            <a:pPr lvl="0"/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2312 extern struct </a:t>
            </a:r>
            <a:r>
              <a:rPr lang="en-US" sz="1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cpu</a:t>
            </a:r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</a:t>
            </a:r>
            <a:r>
              <a:rPr lang="en-US" sz="1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cpus</a:t>
            </a:r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[NCPU];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14BA4BC-461F-4BE5-1542-5F4CF0A155D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680856" y="593846"/>
            <a:ext cx="4895143" cy="677108"/>
          </a:xfrm>
        </p:spPr>
        <p:txBody>
          <a:bodyPr wrap="square">
            <a:spAutoFit/>
          </a:bodyPr>
          <a:lstStyle/>
          <a:p>
            <a:pPr lvl="0"/>
            <a:r>
              <a:rPr lang="en-US" dirty="0"/>
              <a:t>Struct CPU</a:t>
            </a: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1311727A-1474-401D-5DDF-ABFBAE0C2808}"/>
              </a:ext>
            </a:extLst>
          </p:cNvPr>
          <p:cNvSpPr/>
          <p:nvPr/>
        </p:nvSpPr>
        <p:spPr>
          <a:xfrm>
            <a:off x="881742" y="2549751"/>
            <a:ext cx="3494316" cy="45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FF0000"/>
            </a:solidFill>
            <a:prstDash val="solid"/>
          </a:ln>
        </p:spPr>
        <p:txBody>
          <a:bodyPr wrap="none" lIns="108000" tIns="62999" rIns="108000" bIns="62999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12B62-9379-E9F3-3911-FC3D5F18DC27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 dirty="0"/>
              <a:t>Segment descriptor (entry in GDT)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AA45876-FA11-6FBF-7DC7-0B32B1DB005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lum/>
            <a:alphaModFix/>
          </a:blip>
          <a:srcRect l="2151" t="2692" r="2057" b="3487"/>
          <a:stretch/>
        </p:blipFill>
        <p:spPr>
          <a:xfrm>
            <a:off x="217713" y="1719943"/>
            <a:ext cx="9655629" cy="54537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E634519-E4D3-CBB2-BD7A-3786892BBAF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816429"/>
            <a:ext cx="9071640" cy="6270171"/>
          </a:xfrm>
        </p:spPr>
        <p:txBody>
          <a:bodyPr>
            <a:noAutofit/>
          </a:bodyPr>
          <a:lstStyle/>
          <a:p>
            <a:pPr lvl="0"/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0724 // Segment Descriptor</a:t>
            </a:r>
          </a:p>
          <a:p>
            <a:pPr lvl="0"/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0725 struct </a:t>
            </a:r>
            <a:r>
              <a:rPr lang="en-US" sz="1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segdesc</a:t>
            </a:r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{</a:t>
            </a:r>
          </a:p>
          <a:p>
            <a:pPr lvl="0"/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0726   </a:t>
            </a:r>
            <a:r>
              <a:rPr lang="en-US" sz="1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uint</a:t>
            </a:r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lim_15_0 : 16;  // Low bits of segment limit</a:t>
            </a:r>
          </a:p>
          <a:p>
            <a:pPr lvl="0"/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0727   </a:t>
            </a:r>
            <a:r>
              <a:rPr lang="en-US" sz="1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uint</a:t>
            </a:r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base_15_0 : 16; // Low bits of segment base address</a:t>
            </a:r>
          </a:p>
          <a:p>
            <a:pPr lvl="0"/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0728   </a:t>
            </a:r>
            <a:r>
              <a:rPr lang="en-US" sz="1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uint</a:t>
            </a:r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base_23_16 : 8; // Middle bits of segment base address</a:t>
            </a:r>
          </a:p>
          <a:p>
            <a:pPr lvl="0"/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0729   </a:t>
            </a:r>
            <a:r>
              <a:rPr lang="en-US" sz="1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uint</a:t>
            </a:r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type : 4;       // Segment type (see STS_ constants)</a:t>
            </a:r>
          </a:p>
          <a:p>
            <a:pPr lvl="0"/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0730   </a:t>
            </a:r>
            <a:r>
              <a:rPr lang="en-US" sz="1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uint</a:t>
            </a:r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s : 1;          // 0 = system, 1 = application</a:t>
            </a:r>
          </a:p>
          <a:p>
            <a:pPr lvl="0"/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0731   </a:t>
            </a:r>
            <a:r>
              <a:rPr lang="en-US" sz="1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uint</a:t>
            </a:r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</a:t>
            </a:r>
            <a:r>
              <a:rPr lang="en-US" sz="1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dpl</a:t>
            </a:r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: 2;        // Descriptor Privilege Level</a:t>
            </a:r>
          </a:p>
          <a:p>
            <a:pPr lvl="0"/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0732   </a:t>
            </a:r>
            <a:r>
              <a:rPr lang="en-US" sz="1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uint</a:t>
            </a:r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p : 1;          // Present</a:t>
            </a:r>
          </a:p>
          <a:p>
            <a:pPr lvl="0"/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0733   </a:t>
            </a:r>
            <a:r>
              <a:rPr lang="en-US" sz="1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uint</a:t>
            </a:r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lim_19_16 : 4;  // High bits of segment limit</a:t>
            </a:r>
          </a:p>
          <a:p>
            <a:pPr lvl="0"/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0734   </a:t>
            </a:r>
            <a:r>
              <a:rPr lang="en-US" sz="1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uint</a:t>
            </a:r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</a:t>
            </a:r>
            <a:r>
              <a:rPr lang="en-US" sz="1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avl</a:t>
            </a:r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: 1;        // Unused (available for software use)</a:t>
            </a:r>
          </a:p>
          <a:p>
            <a:pPr lvl="0"/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0735   </a:t>
            </a:r>
            <a:r>
              <a:rPr lang="en-US" sz="1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uint</a:t>
            </a:r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rsv1 : 1;       // Reserved</a:t>
            </a:r>
          </a:p>
          <a:p>
            <a:pPr lvl="0"/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0736   </a:t>
            </a:r>
            <a:r>
              <a:rPr lang="en-US" sz="1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uint</a:t>
            </a:r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</a:t>
            </a:r>
            <a:r>
              <a:rPr lang="en-US" sz="1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db</a:t>
            </a:r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: 1;         // 0 = 16−bit segment, 1 = 32−bit segment</a:t>
            </a:r>
          </a:p>
          <a:p>
            <a:pPr lvl="0"/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0737   </a:t>
            </a:r>
            <a:r>
              <a:rPr lang="en-US" sz="1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uint</a:t>
            </a:r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g : 1;          // Granularity: limit scaled by 4K when set</a:t>
            </a:r>
          </a:p>
          <a:p>
            <a:pPr lvl="0"/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0738   </a:t>
            </a:r>
            <a:r>
              <a:rPr lang="en-US" sz="1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uint</a:t>
            </a:r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base_31_24 : 8; // High bits of segment base address</a:t>
            </a:r>
          </a:p>
          <a:p>
            <a:pPr lvl="0"/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0739 };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605BF75-3946-C89B-6305-1D086EB8441F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201886" y="593846"/>
            <a:ext cx="5374114" cy="677108"/>
          </a:xfrm>
        </p:spPr>
        <p:txBody>
          <a:bodyPr wrap="square">
            <a:spAutoFit/>
          </a:bodyPr>
          <a:lstStyle/>
          <a:p>
            <a:pPr lvl="0"/>
            <a:r>
              <a:rPr lang="en-US" dirty="0"/>
              <a:t>Segment Descriptor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4DB956-ACFE-74A1-ED4F-98F0AA9B2E48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Real world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20B0B6-E9D0-7EE2-1545-D2F82C2E41B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769039"/>
            <a:ext cx="9071640" cy="5489315"/>
          </a:xfrm>
        </p:spPr>
        <p:txBody>
          <a:bodyPr>
            <a:normAutofit/>
          </a:bodyPr>
          <a:lstStyle/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Only </a:t>
            </a:r>
            <a:r>
              <a:rPr lang="en-US" dirty="0">
                <a:solidFill>
                  <a:schemeClr val="accent4"/>
                </a:solidFill>
              </a:rPr>
              <a:t>two</a:t>
            </a:r>
            <a:r>
              <a:rPr lang="en-US" dirty="0"/>
              <a:t> privilege levels are used in modern OSes:</a:t>
            </a:r>
          </a:p>
          <a:p>
            <a:pPr marL="914400" lvl="2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2800" dirty="0">
                <a:latin typeface="Liberation Sans" pitchFamily="18"/>
              </a:rPr>
              <a:t>OS kernel runs at 0</a:t>
            </a:r>
          </a:p>
          <a:p>
            <a:pPr marL="914400" lvl="2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2800" dirty="0">
                <a:latin typeface="Liberation Sans" pitchFamily="18"/>
              </a:rPr>
              <a:t>User code runs at 3</a:t>
            </a:r>
          </a:p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This is called “</a:t>
            </a:r>
            <a:r>
              <a:rPr lang="en-US" dirty="0">
                <a:solidFill>
                  <a:schemeClr val="accent4"/>
                </a:solidFill>
              </a:rPr>
              <a:t>flat</a:t>
            </a:r>
            <a:r>
              <a:rPr lang="en-US" dirty="0"/>
              <a:t>” segment model</a:t>
            </a:r>
          </a:p>
          <a:p>
            <a:pPr marL="914400" lvl="2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2800" dirty="0">
                <a:latin typeface="Liberation Sans" pitchFamily="18"/>
              </a:rPr>
              <a:t>Segments for both 0 and 3 cover entire address space</a:t>
            </a:r>
          </a:p>
          <a:p>
            <a:pPr marL="457200" lvl="1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200" dirty="0">
                <a:solidFill>
                  <a:schemeClr val="accent4"/>
                </a:solidFill>
                <a:latin typeface="Liberation Sans" pitchFamily="18"/>
              </a:rPr>
              <a:t>But then… how do we protect the kernel? </a:t>
            </a:r>
          </a:p>
          <a:p>
            <a:pPr lvl="0">
              <a:buSzPct val="45000"/>
              <a:buFont typeface="StarSymbol"/>
              <a:buChar char="●"/>
            </a:pPr>
            <a:endParaRPr lang="en-US" dirty="0"/>
          </a:p>
          <a:p>
            <a:pPr marL="0" lvl="1" indent="0" hangingPunct="0">
              <a:spcBef>
                <a:spcPts val="0"/>
              </a:spcBef>
              <a:spcAft>
                <a:spcPts val="1414"/>
              </a:spcAft>
              <a:buNone/>
            </a:pPr>
            <a:endParaRPr lang="en-US" sz="3200" dirty="0">
              <a:latin typeface="Liberation Sans" pitchFamily="18"/>
            </a:endParaRPr>
          </a:p>
        </p:txBody>
      </p:sp>
    </p:spTree>
    <p:extLst>
      <p:ext uri="{BB962C8B-B14F-4D97-AF65-F5344CB8AC3E}">
        <p14:creationId xmlns:p14="http://schemas.microsoft.com/office/powerpoint/2010/main" val="151007567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4DB956-ACFE-74A1-ED4F-98F0AA9B2E48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Real world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20B0B6-E9D0-7EE2-1545-D2F82C2E41B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769040"/>
            <a:ext cx="9071640" cy="5154274"/>
          </a:xfrm>
        </p:spPr>
        <p:txBody>
          <a:bodyPr>
            <a:normAutofit/>
          </a:bodyPr>
          <a:lstStyle/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Only </a:t>
            </a:r>
            <a:r>
              <a:rPr lang="en-US" dirty="0">
                <a:solidFill>
                  <a:schemeClr val="accent4"/>
                </a:solidFill>
              </a:rPr>
              <a:t>two</a:t>
            </a:r>
            <a:r>
              <a:rPr lang="en-US" dirty="0"/>
              <a:t> privilege levels are used in modern OSes:</a:t>
            </a:r>
          </a:p>
          <a:p>
            <a:pPr marL="914400" lvl="2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2800" dirty="0">
                <a:latin typeface="Liberation Sans" pitchFamily="18"/>
              </a:rPr>
              <a:t>OS kernel runs at 0</a:t>
            </a:r>
          </a:p>
          <a:p>
            <a:pPr marL="914400" lvl="2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2800" dirty="0">
                <a:latin typeface="Liberation Sans" pitchFamily="18"/>
              </a:rPr>
              <a:t>User code runs at 3</a:t>
            </a:r>
          </a:p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This is called “</a:t>
            </a:r>
            <a:r>
              <a:rPr lang="en-US" dirty="0">
                <a:solidFill>
                  <a:schemeClr val="accent4"/>
                </a:solidFill>
              </a:rPr>
              <a:t>flat</a:t>
            </a:r>
            <a:r>
              <a:rPr lang="en-US" dirty="0"/>
              <a:t>” segment model</a:t>
            </a:r>
          </a:p>
          <a:p>
            <a:pPr marL="914400" lvl="2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2800" dirty="0">
                <a:latin typeface="Liberation Sans" pitchFamily="18"/>
              </a:rPr>
              <a:t>Segments for both 0 and 3 cover entire address space</a:t>
            </a:r>
          </a:p>
          <a:p>
            <a:pPr marL="457200" lvl="1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200" dirty="0">
                <a:solidFill>
                  <a:schemeClr val="accent4"/>
                </a:solidFill>
                <a:latin typeface="Liberation Sans" pitchFamily="18"/>
              </a:rPr>
              <a:t>But then… how do we protect the kernel? </a:t>
            </a:r>
          </a:p>
          <a:p>
            <a:pPr marL="457200" lvl="1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200" dirty="0">
                <a:solidFill>
                  <a:schemeClr val="accent4"/>
                </a:solidFill>
                <a:latin typeface="Liberation Sans" pitchFamily="18"/>
              </a:rPr>
              <a:t>Page tables</a:t>
            </a:r>
          </a:p>
          <a:p>
            <a:pPr lvl="0">
              <a:buSzPct val="45000"/>
              <a:buFont typeface="StarSymbol"/>
              <a:buChar char="●"/>
            </a:pPr>
            <a:endParaRPr lang="en-US" dirty="0"/>
          </a:p>
          <a:p>
            <a:pPr marL="0" lvl="1" indent="0" hangingPunct="0">
              <a:spcBef>
                <a:spcPts val="0"/>
              </a:spcBef>
              <a:spcAft>
                <a:spcPts val="1414"/>
              </a:spcAft>
              <a:buNone/>
            </a:pPr>
            <a:endParaRPr lang="en-US" sz="3200" dirty="0">
              <a:latin typeface="Liberation Sans" pitchFamily="18"/>
            </a:endParaRPr>
          </a:p>
        </p:txBody>
      </p:sp>
    </p:spTree>
    <p:extLst>
      <p:ext uri="{BB962C8B-B14F-4D97-AF65-F5344CB8AC3E}">
        <p14:creationId xmlns:p14="http://schemas.microsoft.com/office/powerpoint/2010/main" val="379644376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CDAF3DC-AD34-B5A9-9DF8-175C7E41F55C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457200" y="685800"/>
            <a:ext cx="9191880" cy="594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5B675A76-2F87-366C-3AE8-D95568F31A66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503999" y="301320"/>
            <a:ext cx="9071640" cy="5851800"/>
          </a:xfrm>
        </p:spPr>
        <p:txBody>
          <a:bodyPr anchor="ctr"/>
          <a:lstStyle/>
          <a:p>
            <a:pPr lvl="0" algn="ctr"/>
            <a:r>
              <a:rPr lang="en-US"/>
              <a:t>How do we handle an interrupt?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F6A672-F767-4480-BD77-7C5620D0873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 dirty="0"/>
              <a:t>Page table: </a:t>
            </a:r>
            <a:r>
              <a:rPr lang="en-US" dirty="0">
                <a:solidFill>
                  <a:schemeClr val="accent4"/>
                </a:solidFill>
              </a:rPr>
              <a:t>user bit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231A33-DCB1-CD45-453D-52E1F2FBDAC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Each entry (both Level 1 and Level 2) has a bit</a:t>
            </a:r>
          </a:p>
          <a:p>
            <a:pPr marL="914400" lvl="2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2800" dirty="0">
                <a:latin typeface="Liberation Sans" pitchFamily="18"/>
              </a:rPr>
              <a:t>If set, code at privilege level 3 can access</a:t>
            </a:r>
          </a:p>
          <a:p>
            <a:pPr marL="914400" lvl="2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2800" dirty="0">
                <a:latin typeface="Liberation Sans" pitchFamily="18"/>
              </a:rPr>
              <a:t>If not, only levels 0-2 can access</a:t>
            </a:r>
          </a:p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Note, only 2 levels, not 4 like with segments</a:t>
            </a:r>
          </a:p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All kernel code is mapped with the </a:t>
            </a:r>
            <a:r>
              <a:rPr lang="en-US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 bit clear</a:t>
            </a:r>
          </a:p>
          <a:p>
            <a:pPr marL="914400" lvl="2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2800" dirty="0">
                <a:latin typeface="Liberation Sans" pitchFamily="18"/>
              </a:rPr>
              <a:t>This protects user-level code from accessing the kernel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6DEFB-BDF6-22EC-63B2-B2984542127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3C3756-8836-8DF6-637E-8767A1B158B3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685800" y="231480"/>
            <a:ext cx="8686800" cy="71715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DAE90ACE-07CD-33D9-FE3B-C79FDA0864D9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503999" y="301320"/>
            <a:ext cx="9071640" cy="5851800"/>
          </a:xfrm>
        </p:spPr>
        <p:txBody>
          <a:bodyPr anchor="ctr"/>
          <a:lstStyle/>
          <a:p>
            <a:pPr lvl="0" algn="ctr"/>
            <a:r>
              <a:rPr lang="en-US"/>
              <a:t>End of detour:</a:t>
            </a:r>
          </a:p>
          <a:p>
            <a:pPr lvl="0" algn="ctr"/>
            <a:r>
              <a:rPr lang="en-US"/>
              <a:t>Back to handling interrupts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0651C1BA-2B19-DE0C-1371-A3C5746CD0A7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503999" y="301320"/>
            <a:ext cx="9071640" cy="5851800"/>
          </a:xfrm>
        </p:spPr>
        <p:txBody>
          <a:bodyPr anchor="ctr"/>
          <a:lstStyle/>
          <a:p>
            <a:pPr lvl="0" algn="ctr"/>
            <a:r>
              <a:rPr lang="en-US"/>
              <a:t>Processing of an interrupt when change of a privilege level is required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86834D5-3742-E9E0-FDD8-766399FAF2B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828800"/>
            <a:ext cx="9071640" cy="5257800"/>
          </a:xfrm>
        </p:spPr>
        <p:txBody>
          <a:bodyPr/>
          <a:lstStyle/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Assume we're at </a:t>
            </a:r>
            <a:r>
              <a:rPr lang="en-US" dirty="0">
                <a:solidFill>
                  <a:schemeClr val="accent4"/>
                </a:solidFill>
              </a:rPr>
              <a:t>CPL =3</a:t>
            </a:r>
            <a:r>
              <a:rPr lang="en-US" dirty="0"/>
              <a:t> (user)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6B81239-BC27-E435-5B5F-EF427A15ECE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4360" y="301320"/>
            <a:ext cx="9071640" cy="1262160"/>
          </a:xfrm>
        </p:spPr>
        <p:txBody>
          <a:bodyPr/>
          <a:lstStyle/>
          <a:p>
            <a:pPr lvl="0"/>
            <a:r>
              <a:rPr lang="en-US" dirty="0"/>
              <a:t>Processing of interrupt (across PL)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21A22E1-9892-5E4A-9107-1D331018DE9C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914400" y="2008800"/>
            <a:ext cx="8449920" cy="3020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09B508C-AB85-0225-6460-9AF8D4A8A38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Interrupt descriptor (an entry in the IDT)</a:t>
            </a: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DD172E7F-3129-2CB0-A8E6-3435D155AE58}"/>
              </a:ext>
            </a:extLst>
          </p:cNvPr>
          <p:cNvSpPr/>
          <p:nvPr/>
        </p:nvSpPr>
        <p:spPr>
          <a:xfrm>
            <a:off x="5047560" y="2514600"/>
            <a:ext cx="896040" cy="1143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FF0000"/>
            </a:solidFill>
            <a:prstDash val="solid"/>
          </a:ln>
        </p:spPr>
        <p:txBody>
          <a:bodyPr wrap="none" lIns="108000" tIns="62999" rIns="108000" bIns="62999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D3797D7-C544-7F87-BEA3-704D112DD1B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4360" y="5257800"/>
            <a:ext cx="9071640" cy="1829160"/>
          </a:xfrm>
        </p:spPr>
        <p:txBody>
          <a:bodyPr>
            <a:normAutofit fontScale="85000" lnSpcReduction="20000"/>
          </a:bodyPr>
          <a:lstStyle/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Interrupt is allowed if...</a:t>
            </a:r>
          </a:p>
          <a:p>
            <a:pPr marL="914400" lvl="2" indent="-457200" hangingPunct="0">
              <a:lnSpc>
                <a:spcPct val="120000"/>
              </a:lnSpc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2800" dirty="0">
                <a:solidFill>
                  <a:schemeClr val="accent4"/>
                </a:solidFill>
                <a:latin typeface="Liberation Sans" pitchFamily="18"/>
              </a:rPr>
              <a:t>current privilege level </a:t>
            </a:r>
            <a:r>
              <a:rPr lang="en-US" sz="2800" dirty="0">
                <a:latin typeface="Liberation Sans" pitchFamily="18"/>
              </a:rPr>
              <a:t>(CPL) is </a:t>
            </a:r>
            <a:r>
              <a:rPr lang="en-US" sz="2800" dirty="0">
                <a:solidFill>
                  <a:schemeClr val="accent4"/>
                </a:solidFill>
                <a:latin typeface="Liberation Sans" pitchFamily="18"/>
              </a:rPr>
              <a:t>less or equal </a:t>
            </a:r>
            <a:r>
              <a:rPr lang="en-US" sz="2800" dirty="0">
                <a:latin typeface="Liberation Sans" pitchFamily="18"/>
              </a:rPr>
              <a:t>to descriptor </a:t>
            </a:r>
            <a:r>
              <a:rPr lang="en-US" sz="2800" dirty="0">
                <a:solidFill>
                  <a:schemeClr val="accent4"/>
                </a:solidFill>
                <a:latin typeface="Liberation Sans" pitchFamily="18"/>
              </a:rPr>
              <a:t>privilege level </a:t>
            </a:r>
            <a:r>
              <a:rPr lang="en-US" sz="2800" dirty="0">
                <a:latin typeface="Liberation Sans" pitchFamily="18"/>
              </a:rPr>
              <a:t>(DPL)</a:t>
            </a:r>
          </a:p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User cannot invoke </a:t>
            </a:r>
            <a:r>
              <a:rPr lang="en-US" dirty="0">
                <a:solidFill>
                  <a:schemeClr val="accent4"/>
                </a:solidFill>
              </a:rPr>
              <a:t>int 0x32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D0676C9-1582-9FB8-6846-FB98CE0C4CD5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914400" y="2008800"/>
            <a:ext cx="8449920" cy="3020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5EE23CE0-5063-A90A-B282-D0A4ADEFFE40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Interrupt descriptor (an entry in the IDT)</a:t>
            </a: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AC37ABA2-90A5-0DEC-6A10-C73F20334956}"/>
              </a:ext>
            </a:extLst>
          </p:cNvPr>
          <p:cNvSpPr/>
          <p:nvPr/>
        </p:nvSpPr>
        <p:spPr>
          <a:xfrm>
            <a:off x="914400" y="3657600"/>
            <a:ext cx="4343400" cy="13716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FF0000"/>
            </a:solidFill>
            <a:prstDash val="solid"/>
          </a:ln>
        </p:spPr>
        <p:txBody>
          <a:bodyPr wrap="none" lIns="108000" tIns="62999" rIns="108000" bIns="62999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058CBC-D542-801D-37E4-1283A9A9C3B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4719" y="5258160"/>
            <a:ext cx="9071640" cy="1829160"/>
          </a:xfrm>
        </p:spPr>
        <p:txBody>
          <a:bodyPr>
            <a:normAutofit fontScale="92500" lnSpcReduction="20000"/>
          </a:bodyPr>
          <a:lstStyle/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This new segment can be more privileged</a:t>
            </a:r>
          </a:p>
          <a:p>
            <a:pPr marL="914400" lvl="2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2800" dirty="0">
                <a:latin typeface="Liberation Sans" pitchFamily="18"/>
              </a:rPr>
              <a:t>E.g., </a:t>
            </a:r>
            <a:r>
              <a:rPr lang="en-US" sz="2800" dirty="0">
                <a:solidFill>
                  <a:schemeClr val="accent4"/>
                </a:solidFill>
                <a:latin typeface="Liberation Sans" pitchFamily="18"/>
              </a:rPr>
              <a:t>CPL = 3</a:t>
            </a:r>
            <a:r>
              <a:rPr lang="en-US" sz="2800" dirty="0">
                <a:latin typeface="Liberation Sans" pitchFamily="18"/>
              </a:rPr>
              <a:t>, </a:t>
            </a:r>
            <a:r>
              <a:rPr lang="en-US" sz="2800" dirty="0">
                <a:solidFill>
                  <a:schemeClr val="accent4"/>
                </a:solidFill>
                <a:latin typeface="Liberation Sans" pitchFamily="18"/>
              </a:rPr>
              <a:t>DPL = 3</a:t>
            </a:r>
            <a:r>
              <a:rPr lang="en-US" sz="2800" dirty="0">
                <a:latin typeface="Liberation Sans" pitchFamily="18"/>
              </a:rPr>
              <a:t>, new segment can be </a:t>
            </a:r>
            <a:r>
              <a:rPr lang="en-US" sz="2800" dirty="0">
                <a:solidFill>
                  <a:schemeClr val="accent4"/>
                </a:solidFill>
                <a:latin typeface="Liberation Sans" pitchFamily="18"/>
              </a:rPr>
              <a:t>PL = 0</a:t>
            </a:r>
          </a:p>
          <a:p>
            <a:pPr marL="457200" lvl="1" indent="-457200" hangingPunct="0">
              <a:lnSpc>
                <a:spcPct val="110000"/>
              </a:lnSpc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200" dirty="0">
                <a:latin typeface="Liberation Sans" pitchFamily="18"/>
              </a:rPr>
              <a:t>This is how user-code (PL=3) transitions into kernel (PL=0)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3A3FCF5-C3D2-D82A-6BA2-498B28C56F0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629400" y="644760"/>
            <a:ext cx="2971800" cy="2555640"/>
          </a:xfrm>
        </p:spPr>
        <p:txBody>
          <a:bodyPr/>
          <a:lstStyle/>
          <a:p>
            <a:pPr lvl="0"/>
            <a:r>
              <a:rPr lang="en-US"/>
              <a:t>Interrupt path</a:t>
            </a:r>
          </a:p>
          <a:p>
            <a:pPr lvl="0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71796AD-6E3B-4AD3-9BCB-E76D678B4545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1960" y="1072800"/>
            <a:ext cx="10079640" cy="58147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DC6D717-AB14-83F1-5349-4C91564B474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486400" y="644760"/>
            <a:ext cx="4114800" cy="2555640"/>
          </a:xfrm>
        </p:spPr>
        <p:txBody>
          <a:bodyPr/>
          <a:lstStyle/>
          <a:p>
            <a:pPr lvl="0"/>
            <a:r>
              <a:rPr lang="en-US" dirty="0"/>
              <a:t>Stack</a:t>
            </a:r>
          </a:p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Can we continue on the same stack?</a:t>
            </a:r>
          </a:p>
          <a:p>
            <a:pPr lvl="0">
              <a:buSzPct val="45000"/>
              <a:buFont typeface="StarSymbol"/>
              <a:buChar char="●"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2C6AD9C-EB46-EFB0-4D12-82DEE25874F5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1960" y="1072800"/>
            <a:ext cx="10079640" cy="58147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D692B6F-EBAF-31E6-2863-7B466B4F7A6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486400" y="644760"/>
            <a:ext cx="4114800" cy="2555640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Stack</a:t>
            </a:r>
          </a:p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How can hardware locate the new stack?</a:t>
            </a:r>
          </a:p>
          <a:p>
            <a:pPr lvl="0">
              <a:buSzPct val="45000"/>
              <a:buFont typeface="StarSymbol"/>
              <a:buChar char="●"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26FD9AD-C447-5D40-9B2C-B6CD5E385CEB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1960" y="1072800"/>
            <a:ext cx="10079640" cy="58147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275ED51-D000-D111-8825-353E18E7C2CC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457200" y="0"/>
            <a:ext cx="4518000" cy="755964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reeform 2">
            <a:extLst>
              <a:ext uri="{FF2B5EF4-FFF2-40B4-BE49-F238E27FC236}">
                <a16:creationId xmlns:a16="http://schemas.microsoft.com/office/drawing/2014/main" id="{9CBCC1EE-3F9B-9E49-FBA3-14C769023337}"/>
              </a:ext>
            </a:extLst>
          </p:cNvPr>
          <p:cNvSpPr/>
          <p:nvPr/>
        </p:nvSpPr>
        <p:spPr>
          <a:xfrm>
            <a:off x="558000" y="95400"/>
            <a:ext cx="2340360" cy="10476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29160">
            <a:solidFill>
              <a:srgbClr val="FF3333"/>
            </a:solidFill>
            <a:prstDash val="solid"/>
          </a:ln>
        </p:spPr>
        <p:txBody>
          <a:bodyPr wrap="none" lIns="104400" tIns="59400" rIns="104400" bIns="5940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460311F9-2602-B16C-AF5B-0990220C98F8}"/>
              </a:ext>
            </a:extLst>
          </p:cNvPr>
          <p:cNvSpPr/>
          <p:nvPr/>
        </p:nvSpPr>
        <p:spPr>
          <a:xfrm>
            <a:off x="565200" y="1143000"/>
            <a:ext cx="3549600" cy="6858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29160">
            <a:solidFill>
              <a:srgbClr val="FF3333"/>
            </a:solidFill>
            <a:prstDash val="solid"/>
          </a:ln>
        </p:spPr>
        <p:txBody>
          <a:bodyPr wrap="none" lIns="104400" tIns="59400" rIns="104400" bIns="5940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7D891440-92B1-7A9C-41F5-2CF963536193}"/>
              </a:ext>
            </a:extLst>
          </p:cNvPr>
          <p:cNvSpPr/>
          <p:nvPr/>
        </p:nvSpPr>
        <p:spPr>
          <a:xfrm>
            <a:off x="565200" y="1827000"/>
            <a:ext cx="3549600" cy="6858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29160">
            <a:solidFill>
              <a:srgbClr val="FF3333"/>
            </a:solidFill>
            <a:prstDash val="solid"/>
          </a:ln>
        </p:spPr>
        <p:txBody>
          <a:bodyPr wrap="none" lIns="104400" tIns="59400" rIns="104400" bIns="5940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E653ACBD-DC17-6AF9-A7D4-A03FD1D2490F}"/>
              </a:ext>
            </a:extLst>
          </p:cNvPr>
          <p:cNvSpPr/>
          <p:nvPr/>
        </p:nvSpPr>
        <p:spPr>
          <a:xfrm>
            <a:off x="565200" y="2439000"/>
            <a:ext cx="3549600" cy="6858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29160">
            <a:solidFill>
              <a:srgbClr val="FF3333"/>
            </a:solidFill>
            <a:prstDash val="solid"/>
          </a:ln>
        </p:spPr>
        <p:txBody>
          <a:bodyPr wrap="none" lIns="104400" tIns="59400" rIns="104400" bIns="5940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6151FB8F-7032-6D2D-ED63-1C054EB1BDC9}"/>
              </a:ext>
            </a:extLst>
          </p:cNvPr>
          <p:cNvSpPr/>
          <p:nvPr/>
        </p:nvSpPr>
        <p:spPr>
          <a:xfrm>
            <a:off x="565200" y="3051000"/>
            <a:ext cx="3549600" cy="6858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29160">
            <a:solidFill>
              <a:srgbClr val="FF3333"/>
            </a:solidFill>
            <a:prstDash val="solid"/>
          </a:ln>
        </p:spPr>
        <p:txBody>
          <a:bodyPr wrap="none" lIns="104400" tIns="59400" rIns="104400" bIns="5940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E9B03B82-B50C-C82C-32C1-017A0197DDF7}"/>
              </a:ext>
            </a:extLst>
          </p:cNvPr>
          <p:cNvSpPr/>
          <p:nvPr/>
        </p:nvSpPr>
        <p:spPr>
          <a:xfrm>
            <a:off x="558000" y="3623400"/>
            <a:ext cx="2413800" cy="10476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29160">
            <a:solidFill>
              <a:srgbClr val="FF3333"/>
            </a:solidFill>
            <a:prstDash val="solid"/>
          </a:ln>
        </p:spPr>
        <p:txBody>
          <a:bodyPr wrap="none" lIns="104400" tIns="59400" rIns="104400" bIns="5940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07BCEEDD-1592-F447-E8DD-0C217CDF23F0}"/>
              </a:ext>
            </a:extLst>
          </p:cNvPr>
          <p:cNvSpPr/>
          <p:nvPr/>
        </p:nvSpPr>
        <p:spPr>
          <a:xfrm>
            <a:off x="558000" y="4626360"/>
            <a:ext cx="2413800" cy="9446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29160">
            <a:solidFill>
              <a:srgbClr val="FF3333"/>
            </a:solidFill>
            <a:prstDash val="solid"/>
          </a:ln>
        </p:spPr>
        <p:txBody>
          <a:bodyPr wrap="none" lIns="104400" tIns="59400" rIns="104400" bIns="5940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037A8079-8E50-F5F3-079C-C71F03D2FBAE}"/>
              </a:ext>
            </a:extLst>
          </p:cNvPr>
          <p:cNvSpPr/>
          <p:nvPr/>
        </p:nvSpPr>
        <p:spPr>
          <a:xfrm>
            <a:off x="558000" y="5562360"/>
            <a:ext cx="2413800" cy="198143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29160">
            <a:solidFill>
              <a:srgbClr val="FF3333"/>
            </a:solidFill>
            <a:prstDash val="solid"/>
          </a:ln>
        </p:spPr>
        <p:txBody>
          <a:bodyPr wrap="none" lIns="104400" tIns="59400" rIns="104400" bIns="5940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98CD546A-B8F3-F8B8-7E7B-294520CC365C}"/>
              </a:ext>
            </a:extLst>
          </p:cNvPr>
          <p:cNvSpPr/>
          <p:nvPr/>
        </p:nvSpPr>
        <p:spPr>
          <a:xfrm>
            <a:off x="2790000" y="95400"/>
            <a:ext cx="2060999" cy="10476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29160">
            <a:solidFill>
              <a:srgbClr val="FF3333"/>
            </a:solidFill>
            <a:prstDash val="solid"/>
          </a:ln>
        </p:spPr>
        <p:txBody>
          <a:bodyPr wrap="none" lIns="104400" tIns="59400" rIns="104400" bIns="5940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0CE43873-1614-3D2E-71CB-DD1400D6DA27}"/>
              </a:ext>
            </a:extLst>
          </p:cNvPr>
          <p:cNvSpPr/>
          <p:nvPr/>
        </p:nvSpPr>
        <p:spPr>
          <a:xfrm>
            <a:off x="2971800" y="3623400"/>
            <a:ext cx="1879200" cy="8604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29160">
            <a:solidFill>
              <a:srgbClr val="FF3333"/>
            </a:solidFill>
            <a:prstDash val="solid"/>
          </a:ln>
        </p:spPr>
        <p:txBody>
          <a:bodyPr wrap="none" lIns="104400" tIns="59400" rIns="104400" bIns="5940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BE4A8704-4767-D20F-CE06-D4DEC1C271A7}"/>
              </a:ext>
            </a:extLst>
          </p:cNvPr>
          <p:cNvSpPr/>
          <p:nvPr/>
        </p:nvSpPr>
        <p:spPr>
          <a:xfrm>
            <a:off x="2971800" y="4451400"/>
            <a:ext cx="1879200" cy="12636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29160">
            <a:solidFill>
              <a:srgbClr val="FF3333"/>
            </a:solidFill>
            <a:prstDash val="solid"/>
          </a:ln>
        </p:spPr>
        <p:txBody>
          <a:bodyPr wrap="none" lIns="104400" tIns="59400" rIns="104400" bIns="5940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1C2E01B6-C621-A30F-9ABC-6792E3358469}"/>
              </a:ext>
            </a:extLst>
          </p:cNvPr>
          <p:cNvSpPr/>
          <p:nvPr/>
        </p:nvSpPr>
        <p:spPr>
          <a:xfrm>
            <a:off x="2971800" y="5715000"/>
            <a:ext cx="1879200" cy="45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29160">
            <a:solidFill>
              <a:srgbClr val="FF3333"/>
            </a:solidFill>
            <a:prstDash val="solid"/>
          </a:ln>
        </p:spPr>
        <p:txBody>
          <a:bodyPr wrap="none" lIns="104400" tIns="59400" rIns="104400" bIns="5940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CA42EFBF-71BA-845A-FC0F-03BE2B4AD279}"/>
              </a:ext>
            </a:extLst>
          </p:cNvPr>
          <p:cNvSpPr/>
          <p:nvPr/>
        </p:nvSpPr>
        <p:spPr>
          <a:xfrm>
            <a:off x="2971800" y="6218999"/>
            <a:ext cx="1879200" cy="13248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29160">
            <a:solidFill>
              <a:srgbClr val="FF3333"/>
            </a:solidFill>
            <a:prstDash val="solid"/>
          </a:ln>
        </p:spPr>
        <p:txBody>
          <a:bodyPr wrap="none" lIns="104400" tIns="59400" rIns="104400" bIns="5940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  <p:pic>
        <p:nvPicPr>
          <p:cNvPr id="16" name="Picture 234">
            <a:extLst>
              <a:ext uri="{FF2B5EF4-FFF2-40B4-BE49-F238E27FC236}">
                <a16:creationId xmlns:a16="http://schemas.microsoft.com/office/drawing/2014/main" id="{806BEEA0-3ABB-DE6B-B11C-B728864E83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4280" y="493560"/>
            <a:ext cx="3409920" cy="6891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Picture 235">
            <a:extLst>
              <a:ext uri="{FF2B5EF4-FFF2-40B4-BE49-F238E27FC236}">
                <a16:creationId xmlns:a16="http://schemas.microsoft.com/office/drawing/2014/main" id="{4E51BD24-B920-9246-BBA5-2C0D0782E6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1480" y="1652400"/>
            <a:ext cx="804240" cy="1355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Picture 236">
            <a:extLst>
              <a:ext uri="{FF2B5EF4-FFF2-40B4-BE49-F238E27FC236}">
                <a16:creationId xmlns:a16="http://schemas.microsoft.com/office/drawing/2014/main" id="{4D80DEA7-7BD4-E4E3-A3FC-A812A3AC83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52840" y="4314600"/>
            <a:ext cx="3775680" cy="28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Picture 237">
            <a:extLst>
              <a:ext uri="{FF2B5EF4-FFF2-40B4-BE49-F238E27FC236}">
                <a16:creationId xmlns:a16="http://schemas.microsoft.com/office/drawing/2014/main" id="{DBAB4132-C586-88A2-92F2-71AC2CBFF52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06320" y="678240"/>
            <a:ext cx="3001320" cy="592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34275C3-2660-A1C2-4104-E03CCCEDEEFE}"/>
              </a:ext>
            </a:extLst>
          </p:cNvPr>
          <p:cNvPicPr>
            <a:picLocks noChangeAspect="1"/>
          </p:cNvPicPr>
          <p:nvPr/>
        </p:nvPicPr>
        <p:blipFill>
          <a:blip r:embed="rId8">
            <a:lum/>
            <a:alphaModFix/>
          </a:blip>
          <a:srcRect/>
          <a:stretch>
            <a:fillRect/>
          </a:stretch>
        </p:blipFill>
        <p:spPr>
          <a:xfrm>
            <a:off x="6172200" y="1636200"/>
            <a:ext cx="804240" cy="947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FDC888F-7C94-38BD-672B-640BC1536D49}"/>
              </a:ext>
            </a:extLst>
          </p:cNvPr>
          <p:cNvPicPr>
            <a:picLocks noChangeAspect="1"/>
          </p:cNvPicPr>
          <p:nvPr/>
        </p:nvPicPr>
        <p:blipFill>
          <a:blip r:embed="rId9">
            <a:lum/>
            <a:alphaModFix/>
          </a:blip>
          <a:srcRect/>
          <a:stretch>
            <a:fillRect/>
          </a:stretch>
        </p:blipFill>
        <p:spPr>
          <a:xfrm>
            <a:off x="6156720" y="1244880"/>
            <a:ext cx="804240" cy="4698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8DBD517-FE56-D194-59C5-844BA3F5B149}"/>
              </a:ext>
            </a:extLst>
          </p:cNvPr>
          <p:cNvPicPr>
            <a:picLocks noChangeAspect="1"/>
          </p:cNvPicPr>
          <p:nvPr/>
        </p:nvPicPr>
        <p:blipFill>
          <a:blip r:embed="rId10">
            <a:lum/>
            <a:alphaModFix/>
          </a:blip>
          <a:srcRect/>
          <a:stretch>
            <a:fillRect/>
          </a:stretch>
        </p:blipFill>
        <p:spPr>
          <a:xfrm>
            <a:off x="6172200" y="1636200"/>
            <a:ext cx="804240" cy="293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F780B1C-2F33-2565-FB4A-E75EE2CCE2AF}"/>
              </a:ext>
            </a:extLst>
          </p:cNvPr>
          <p:cNvPicPr>
            <a:picLocks noChangeAspect="1"/>
          </p:cNvPicPr>
          <p:nvPr/>
        </p:nvPicPr>
        <p:blipFill>
          <a:blip r:embed="rId11">
            <a:lum/>
            <a:alphaModFix/>
          </a:blip>
          <a:srcRect/>
          <a:stretch>
            <a:fillRect/>
          </a:stretch>
        </p:blipFill>
        <p:spPr>
          <a:xfrm>
            <a:off x="6172200" y="721800"/>
            <a:ext cx="822600" cy="5878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Class="exit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Class="exit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Class="exit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Class="exit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Class="exit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Class="exit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Class="exit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Class="exit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Class="exit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Class="exit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Class="exit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Class="exit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Class="exit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Class="exit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Class="exit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Class="exit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Class="exit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09F7C59-CE49-2151-82D0-9DE556A9207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486400" y="644760"/>
            <a:ext cx="4114800" cy="2555640"/>
          </a:xfrm>
        </p:spPr>
        <p:txBody>
          <a:bodyPr/>
          <a:lstStyle/>
          <a:p>
            <a:pPr lvl="0"/>
            <a:r>
              <a:rPr lang="en-US" dirty="0">
                <a:solidFill>
                  <a:schemeClr val="accent4"/>
                </a:solidFill>
              </a:rPr>
              <a:t>TSS</a:t>
            </a:r>
            <a:r>
              <a:rPr lang="en-US" dirty="0"/>
              <a:t>: Task State Segment (yet another table)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565780F-5336-E91D-978F-4045CF04B962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1960" y="1072800"/>
            <a:ext cx="10079640" cy="58147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B6B640-A308-01CA-1956-02264C68F2B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Task State Segment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0F0869-BFC6-1226-F31F-5DE684FD2FF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>
            <a:normAutofit/>
          </a:bodyPr>
          <a:lstStyle/>
          <a:p>
            <a:pPr marL="342900" lvl="0" indent="-342900" algn="l" hangingPunct="1"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Liberation Sans" pitchFamily="34"/>
              </a:rPr>
              <a:t>Another magic control block</a:t>
            </a:r>
          </a:p>
          <a:p>
            <a:pPr marL="342900" lvl="1" indent="-342900">
              <a:lnSpc>
                <a:spcPct val="100000"/>
              </a:lnSpc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2800" dirty="0">
                <a:solidFill>
                  <a:srgbClr val="000000"/>
                </a:solidFill>
                <a:latin typeface="Liberation Sans" pitchFamily="34"/>
              </a:rPr>
              <a:t>Pointed to by special task register (TR)</a:t>
            </a:r>
          </a:p>
          <a:p>
            <a:pPr marL="342900" lvl="0" indent="-342900" algn="l" hangingPunct="1"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Liberation Sans" pitchFamily="34"/>
              </a:rPr>
              <a:t>Lots of fields for rarely-used features</a:t>
            </a:r>
          </a:p>
          <a:p>
            <a:pPr marL="342900" lvl="0" indent="-342900" algn="l" hangingPunct="1"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Liberation Sans" pitchFamily="34"/>
              </a:rPr>
              <a:t>A feature we care about in a modern OS:</a:t>
            </a:r>
          </a:p>
          <a:p>
            <a:pPr marL="342900" lvl="1" indent="-342900">
              <a:lnSpc>
                <a:spcPct val="100000"/>
              </a:lnSpc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2800" dirty="0">
                <a:solidFill>
                  <a:srgbClr val="000000"/>
                </a:solidFill>
                <a:latin typeface="Liberation Sans" pitchFamily="34"/>
              </a:rPr>
              <a:t>Location of kernel stack (fields SS/ESP)</a:t>
            </a:r>
          </a:p>
          <a:p>
            <a:pPr marL="800100" lvl="3" indent="-342900">
              <a:lnSpc>
                <a:spcPct val="100000"/>
              </a:lnSpc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2800" dirty="0">
                <a:solidFill>
                  <a:srgbClr val="000000"/>
                </a:solidFill>
                <a:latin typeface="Liberation Sans" pitchFamily="34"/>
              </a:rPr>
              <a:t>Stack segment selector</a:t>
            </a:r>
          </a:p>
          <a:p>
            <a:pPr marL="800100" lvl="3" indent="-342900">
              <a:lnSpc>
                <a:spcPct val="100000"/>
              </a:lnSpc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2800" dirty="0">
                <a:solidFill>
                  <a:srgbClr val="000000"/>
                </a:solidFill>
                <a:latin typeface="Liberation Sans" pitchFamily="34"/>
              </a:rPr>
              <a:t>Location of the stack in that segment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F9EB947-9062-D3CF-91B2-0A1DD40A5C7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828800"/>
            <a:ext cx="9071640" cy="5257800"/>
          </a:xfrm>
        </p:spPr>
        <p:txBody>
          <a:bodyPr>
            <a:normAutofit lnSpcReduction="10000"/>
          </a:bodyPr>
          <a:lstStyle/>
          <a:p>
            <a:pPr marL="514350" lvl="0" indent="-514350">
              <a:buSzPct val="100000"/>
              <a:buFont typeface="+mj-lt"/>
              <a:buAutoNum type="arabicPeriod"/>
            </a:pPr>
            <a:r>
              <a:rPr lang="en-US" dirty="0"/>
              <a:t>Save </a:t>
            </a:r>
            <a:r>
              <a:rPr lang="en-US" dirty="0">
                <a:solidFill>
                  <a:schemeClr val="accent4"/>
                </a:solidFill>
              </a:rPr>
              <a:t>ESP</a:t>
            </a:r>
            <a:r>
              <a:rPr lang="en-US" dirty="0"/>
              <a:t> and </a:t>
            </a:r>
            <a:r>
              <a:rPr lang="en-US" dirty="0">
                <a:solidFill>
                  <a:schemeClr val="accent4"/>
                </a:solidFill>
              </a:rPr>
              <a:t>SS</a:t>
            </a:r>
            <a:r>
              <a:rPr lang="en-US" dirty="0"/>
              <a:t> in a CPU-internal register</a:t>
            </a:r>
          </a:p>
          <a:p>
            <a:pPr marL="514350" lvl="0" indent="-514350">
              <a:buSzPct val="100000"/>
              <a:buFont typeface="+mj-lt"/>
              <a:buAutoNum type="arabicPeriod"/>
            </a:pPr>
            <a:r>
              <a:rPr lang="en-US" dirty="0"/>
              <a:t>Load </a:t>
            </a:r>
            <a:r>
              <a:rPr lang="en-US" dirty="0">
                <a:solidFill>
                  <a:schemeClr val="accent4"/>
                </a:solidFill>
              </a:rPr>
              <a:t>SS</a:t>
            </a:r>
            <a:r>
              <a:rPr lang="en-US" dirty="0"/>
              <a:t> and </a:t>
            </a:r>
            <a:r>
              <a:rPr lang="en-US" dirty="0">
                <a:solidFill>
                  <a:schemeClr val="accent4"/>
                </a:solidFill>
              </a:rPr>
              <a:t>ESP</a:t>
            </a:r>
            <a:r>
              <a:rPr lang="en-US" dirty="0"/>
              <a:t> from TSS</a:t>
            </a:r>
          </a:p>
          <a:p>
            <a:pPr marL="514350" lvl="0" indent="-514350">
              <a:buSzPct val="100000"/>
              <a:buFont typeface="+mj-lt"/>
              <a:buAutoNum type="arabicPeriod"/>
            </a:pPr>
            <a:r>
              <a:rPr lang="en-US" dirty="0"/>
              <a:t>Push user </a:t>
            </a:r>
            <a:r>
              <a:rPr lang="en-US" dirty="0">
                <a:solidFill>
                  <a:schemeClr val="accent4"/>
                </a:solidFill>
              </a:rPr>
              <a:t>SS</a:t>
            </a:r>
            <a:r>
              <a:rPr lang="en-US" dirty="0"/>
              <a:t>, user </a:t>
            </a:r>
            <a:r>
              <a:rPr lang="en-US" dirty="0">
                <a:solidFill>
                  <a:schemeClr val="accent4"/>
                </a:solidFill>
              </a:rPr>
              <a:t>ESP</a:t>
            </a:r>
            <a:r>
              <a:rPr lang="en-US" dirty="0"/>
              <a:t>, user </a:t>
            </a:r>
            <a:r>
              <a:rPr lang="en-US" dirty="0">
                <a:solidFill>
                  <a:schemeClr val="accent4"/>
                </a:solidFill>
              </a:rPr>
              <a:t>EFLAGS</a:t>
            </a:r>
            <a:r>
              <a:rPr lang="en-US" dirty="0"/>
              <a:t>, user </a:t>
            </a:r>
            <a:r>
              <a:rPr lang="en-US" dirty="0">
                <a:solidFill>
                  <a:schemeClr val="accent4"/>
                </a:solidFill>
              </a:rPr>
              <a:t>CS</a:t>
            </a:r>
            <a:r>
              <a:rPr lang="en-US" dirty="0"/>
              <a:t>, user </a:t>
            </a:r>
            <a:r>
              <a:rPr lang="en-US" dirty="0">
                <a:solidFill>
                  <a:schemeClr val="accent4"/>
                </a:solidFill>
              </a:rPr>
              <a:t>EIP</a:t>
            </a:r>
            <a:r>
              <a:rPr lang="en-US" dirty="0"/>
              <a:t> onto new stack (kernel stack)</a:t>
            </a:r>
          </a:p>
          <a:p>
            <a:pPr marL="514350" lvl="0" indent="-514350">
              <a:buSzPct val="100000"/>
              <a:buFont typeface="+mj-lt"/>
              <a:buAutoNum type="arabicPeriod"/>
            </a:pPr>
            <a:r>
              <a:rPr lang="en-US" dirty="0"/>
              <a:t>Set </a:t>
            </a:r>
            <a:r>
              <a:rPr lang="en-US" dirty="0">
                <a:solidFill>
                  <a:schemeClr val="accent4"/>
                </a:solidFill>
              </a:rPr>
              <a:t>CS</a:t>
            </a:r>
            <a:r>
              <a:rPr lang="en-US" dirty="0"/>
              <a:t> and </a:t>
            </a:r>
            <a:r>
              <a:rPr lang="en-US" dirty="0">
                <a:solidFill>
                  <a:schemeClr val="accent4"/>
                </a:solidFill>
              </a:rPr>
              <a:t>EIP</a:t>
            </a:r>
            <a:r>
              <a:rPr lang="en-US" dirty="0"/>
              <a:t> from IDT descriptor's segment selector and offset</a:t>
            </a:r>
          </a:p>
          <a:p>
            <a:pPr marL="514350" lvl="0" indent="-514350">
              <a:buSzPct val="100000"/>
              <a:buFont typeface="+mj-lt"/>
              <a:buAutoNum type="arabicPeriod"/>
            </a:pPr>
            <a:r>
              <a:rPr lang="en-US" dirty="0"/>
              <a:t>If the call is through an interrupt gate clear interrupts enabled EFLAGS bit</a:t>
            </a:r>
          </a:p>
          <a:p>
            <a:pPr marL="514350" lvl="0" indent="-514350">
              <a:buSzPct val="100000"/>
              <a:buFont typeface="+mj-lt"/>
              <a:buAutoNum type="arabicPeriod"/>
            </a:pPr>
            <a:r>
              <a:rPr lang="en-US" dirty="0"/>
              <a:t>Begin execution of a handler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8222B01-0D48-CB81-5603-40A2044EB75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4360" y="301320"/>
            <a:ext cx="9071640" cy="1262160"/>
          </a:xfrm>
        </p:spPr>
        <p:txBody>
          <a:bodyPr/>
          <a:lstStyle/>
          <a:p>
            <a:pPr lvl="0"/>
            <a:r>
              <a:rPr lang="en-US" dirty="0"/>
              <a:t>Processing of interrupt (across PL)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69108-C9AA-735C-DC53-154E78B7D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Poll: </a:t>
            </a:r>
            <a:r>
              <a:rPr lang="en-US" dirty="0">
                <a:hlinkClick r:id="rId3"/>
              </a:rPr>
              <a:t>PollEv.com/aburtsev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D66AD9-6A39-7135-45D2-18C58204C2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Which registers are saved on cross-PL interrupt transition?</a:t>
            </a:r>
          </a:p>
        </p:txBody>
      </p:sp>
    </p:spTree>
    <p:extLst>
      <p:ext uri="{BB962C8B-B14F-4D97-AF65-F5344CB8AC3E}">
        <p14:creationId xmlns:p14="http://schemas.microsoft.com/office/powerpoint/2010/main" val="397139735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5B79950-3770-F408-940E-894EAB42E1D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629400" y="644760"/>
            <a:ext cx="2971800" cy="2555640"/>
          </a:xfrm>
        </p:spPr>
        <p:txBody>
          <a:bodyPr/>
          <a:lstStyle/>
          <a:p>
            <a:pPr lvl="0"/>
            <a:r>
              <a:rPr lang="en-US"/>
              <a:t>Complete interrupt path</a:t>
            </a:r>
          </a:p>
          <a:p>
            <a:pPr lvl="0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95F651-EDD4-9649-B5AA-9FA06D0F7C72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07359" y="1043280"/>
            <a:ext cx="10079640" cy="58147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1A26938-D4B4-E5BA-3433-DF9C02AC5CAD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28600" y="932400"/>
            <a:ext cx="9372600" cy="51710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790BB-2669-CD32-6FB5-D073E85F65C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B9B348-CBD9-00FD-DA0C-B6463E637FC7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722520" y="416879"/>
            <a:ext cx="8650080" cy="59839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5B79950-3770-F408-940E-894EAB42E1D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629400" y="644760"/>
            <a:ext cx="2971800" cy="2555640"/>
          </a:xfrm>
        </p:spPr>
        <p:txBody>
          <a:bodyPr/>
          <a:lstStyle/>
          <a:p>
            <a:pPr lvl="0"/>
            <a:r>
              <a:rPr lang="en-US"/>
              <a:t>Complete interrupt path</a:t>
            </a:r>
          </a:p>
          <a:p>
            <a:pPr lvl="0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95F651-EDD4-9649-B5AA-9FA06D0F7C72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07359" y="1043280"/>
            <a:ext cx="10079640" cy="58147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2918489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E35049FA-8495-1E54-33D5-DCFB1C19DCAC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503999" y="301320"/>
            <a:ext cx="9071640" cy="5851800"/>
          </a:xfrm>
        </p:spPr>
        <p:txBody>
          <a:bodyPr anchor="ctr"/>
          <a:lstStyle/>
          <a:p>
            <a:pPr lvl="0" algn="ctr"/>
            <a:r>
              <a:rPr lang="en-US"/>
              <a:t>Interrupt descriptor table (IDT)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42A42-B007-F979-8526-85AE7000ED2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48EC2E-B206-6C80-1CF4-B55C28A8DB6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19A5CB-58AF-B145-2354-7EA6D685CEDD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64880" y="296280"/>
            <a:ext cx="9808920" cy="70045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FD135-D307-DF94-D301-527592EEAC7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Handling interrupts and exceptions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47C199-772F-C51E-B879-79C7CABAB00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769039"/>
            <a:ext cx="9071640" cy="5489315"/>
          </a:xfrm>
        </p:spPr>
        <p:txBody>
          <a:bodyPr>
            <a:normAutofit/>
          </a:bodyPr>
          <a:lstStyle/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In both synchronous and asynchronous cases the CPU follows the </a:t>
            </a:r>
            <a:r>
              <a:rPr lang="en-US" b="1" dirty="0"/>
              <a:t>same procedure</a:t>
            </a:r>
          </a:p>
          <a:p>
            <a:pPr marL="914400" lvl="2" indent="-457200" hangingPunct="0">
              <a:lnSpc>
                <a:spcPct val="100000"/>
              </a:lnSpc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2800" dirty="0">
                <a:latin typeface="Liberation Sans" pitchFamily="18"/>
              </a:rPr>
              <a:t>Stop execution of the current program</a:t>
            </a:r>
          </a:p>
          <a:p>
            <a:pPr marL="914400" lvl="2" indent="-457200" hangingPunct="0">
              <a:lnSpc>
                <a:spcPct val="100000"/>
              </a:lnSpc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2800" dirty="0">
                <a:latin typeface="Liberation Sans" pitchFamily="18"/>
              </a:rPr>
              <a:t>Start execution of a handler</a:t>
            </a:r>
          </a:p>
          <a:p>
            <a:pPr marL="914400" lvl="2" indent="-457200" hangingPunct="0">
              <a:lnSpc>
                <a:spcPct val="100000"/>
              </a:lnSpc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2800" dirty="0">
                <a:latin typeface="Liberation Sans" pitchFamily="18"/>
              </a:rPr>
              <a:t>Processor accesses the handler through an entry in the Interrupt Descriptor Table (IDT)</a:t>
            </a:r>
          </a:p>
          <a:p>
            <a:pPr marL="1143000" lvl="1" indent="-457200">
              <a:lnSpc>
                <a:spcPct val="100000"/>
              </a:lnSpc>
              <a:buSzPct val="100000"/>
            </a:pPr>
            <a:r>
              <a:rPr lang="en-US" dirty="0"/>
              <a:t>Each interrupt is defined by a number</a:t>
            </a:r>
          </a:p>
          <a:p>
            <a:pPr marL="914400" lvl="2" indent="-457200" hangingPunct="0">
              <a:lnSpc>
                <a:spcPct val="100000"/>
              </a:lnSpc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2800" dirty="0">
                <a:latin typeface="Liberation Sans" pitchFamily="18"/>
              </a:rPr>
              <a:t>E.g., 14 is </a:t>
            </a:r>
            <a:r>
              <a:rPr lang="en-US" sz="2800" dirty="0" err="1">
                <a:latin typeface="Liberation Sans" pitchFamily="18"/>
              </a:rPr>
              <a:t>pagefault</a:t>
            </a:r>
            <a:r>
              <a:rPr lang="en-US" sz="2800" dirty="0">
                <a:latin typeface="Liberation Sans" pitchFamily="18"/>
              </a:rPr>
              <a:t>, 3 debug</a:t>
            </a:r>
          </a:p>
          <a:p>
            <a:pPr marL="914400" lvl="2" indent="-457200" hangingPunct="0">
              <a:lnSpc>
                <a:spcPct val="100000"/>
              </a:lnSpc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2800" dirty="0">
                <a:latin typeface="Liberation Sans" pitchFamily="18"/>
              </a:rPr>
              <a:t>This number is an index into the interrupt table (IDT)</a:t>
            </a: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D3DABD-64D9-2BAD-33EF-0D37D5DD994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7F7B1D-6503-6B5D-1ACA-F887F2BE903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DBE06A-2EC8-D235-7FD7-4A45AD9F8FC9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64880" y="296280"/>
            <a:ext cx="9808920" cy="700452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Freeform 4">
            <a:extLst>
              <a:ext uri="{FF2B5EF4-FFF2-40B4-BE49-F238E27FC236}">
                <a16:creationId xmlns:a16="http://schemas.microsoft.com/office/drawing/2014/main" id="{E5DAB8EF-9DB0-6552-094F-691FCF712599}"/>
              </a:ext>
            </a:extLst>
          </p:cNvPr>
          <p:cNvSpPr/>
          <p:nvPr/>
        </p:nvSpPr>
        <p:spPr>
          <a:xfrm>
            <a:off x="264600" y="4800600"/>
            <a:ext cx="9601200" cy="45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FF0000"/>
            </a:solidFill>
            <a:prstDash val="solid"/>
          </a:ln>
        </p:spPr>
        <p:txBody>
          <a:bodyPr wrap="none" lIns="108000" tIns="62999" rIns="108000" bIns="62999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AD5A6D-8F7F-F678-E41D-85E3B8AAF47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Interrupts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9B4E4E-B68D-70A3-3C0A-E2B86AF5CE1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769040"/>
            <a:ext cx="9071640" cy="4403160"/>
          </a:xfrm>
        </p:spPr>
        <p:txBody>
          <a:bodyPr>
            <a:normAutofit fontScale="92500"/>
          </a:bodyPr>
          <a:lstStyle/>
          <a:p>
            <a:pPr marL="457200" lvl="0" indent="-457200" algn="l" hangingPunct="1"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  <a:latin typeface="Liberation Sans" pitchFamily="34"/>
              </a:rPr>
              <a:t>Each type of interrupt is assigned an index from 0 - 255.</a:t>
            </a:r>
          </a:p>
          <a:p>
            <a:pPr marL="457200" lvl="1" indent="-457200">
              <a:lnSpc>
                <a:spcPct val="100000"/>
              </a:lnSpc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2800" dirty="0">
                <a:solidFill>
                  <a:srgbClr val="000000"/>
                </a:solidFill>
                <a:latin typeface="Liberation Sans" pitchFamily="34"/>
              </a:rPr>
              <a:t>0 -31 are for processor interrupts fixed by Intel</a:t>
            </a:r>
          </a:p>
          <a:p>
            <a:pPr marL="914400" lvl="2" indent="-457200">
              <a:lnSpc>
                <a:spcPct val="100000"/>
              </a:lnSpc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2400" dirty="0">
                <a:solidFill>
                  <a:srgbClr val="000000"/>
                </a:solidFill>
                <a:latin typeface="Liberation Sans" pitchFamily="34"/>
              </a:rPr>
              <a:t>E.g., 14 is always for page faults</a:t>
            </a:r>
          </a:p>
          <a:p>
            <a:pPr marL="457200" lvl="0" indent="-457200" algn="l" hangingPunct="1"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  <a:latin typeface="Liberation Sans" pitchFamily="34"/>
              </a:rPr>
              <a:t>32 - 255 are software configured</a:t>
            </a:r>
          </a:p>
          <a:p>
            <a:pPr marL="457200" lvl="1" indent="-457200">
              <a:lnSpc>
                <a:spcPct val="100000"/>
              </a:lnSpc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2800" dirty="0">
                <a:solidFill>
                  <a:srgbClr val="000000"/>
                </a:solidFill>
                <a:latin typeface="Liberation Sans" pitchFamily="34"/>
              </a:rPr>
              <a:t>32 - 47 are often used for device interrupts (IRQs)</a:t>
            </a:r>
          </a:p>
          <a:p>
            <a:pPr marL="457200" lvl="1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endParaRPr lang="en-US" sz="2800" dirty="0">
              <a:solidFill>
                <a:srgbClr val="000000"/>
              </a:solidFill>
              <a:latin typeface="Liberation Sans" pitchFamily="34"/>
            </a:endParaRPr>
          </a:p>
          <a:p>
            <a:pPr marL="457200" lvl="1" indent="-457200">
              <a:lnSpc>
                <a:spcPct val="100000"/>
              </a:lnSpc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2800" b="1" dirty="0">
                <a:solidFill>
                  <a:srgbClr val="000000"/>
                </a:solidFill>
                <a:latin typeface="Liberation Sans" pitchFamily="34"/>
              </a:rPr>
              <a:t>0x80 issues system call in Linux</a:t>
            </a:r>
          </a:p>
          <a:p>
            <a:pPr marL="914400" lvl="3" indent="-457200">
              <a:lnSpc>
                <a:spcPct val="100000"/>
              </a:lnSpc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2600" b="1" dirty="0">
                <a:solidFill>
                  <a:srgbClr val="000000"/>
                </a:solidFill>
                <a:latin typeface="Liberation Sans" pitchFamily="34"/>
              </a:rPr>
              <a:t>Xv6 uses 0x40 (64) for the system call</a:t>
            </a: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0DBDA-CB0D-BC0B-0288-07C5E1FCE1A0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Disabling interrupts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4FEAAE-7DCA-3BD3-7234-38AA4315B08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>
            <a:normAutofit fontScale="92500" lnSpcReduction="10000"/>
          </a:bodyPr>
          <a:lstStyle/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Delivery of interrupts can be </a:t>
            </a:r>
            <a:r>
              <a:rPr lang="en-US" dirty="0">
                <a:solidFill>
                  <a:schemeClr val="accent4"/>
                </a:solidFill>
              </a:rPr>
              <a:t>disabled</a:t>
            </a:r>
            <a:r>
              <a:rPr lang="en-US" dirty="0"/>
              <a:t> with IF (interrupt flag) in EFLAGS register</a:t>
            </a:r>
          </a:p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There is a couple of </a:t>
            </a:r>
            <a:r>
              <a:rPr lang="en-US" dirty="0">
                <a:solidFill>
                  <a:schemeClr val="accent4"/>
                </a:solidFill>
              </a:rPr>
              <a:t>exceptions</a:t>
            </a:r>
          </a:p>
          <a:p>
            <a:pPr marL="457200" lvl="1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200" dirty="0">
                <a:solidFill>
                  <a:schemeClr val="accent4"/>
                </a:solidFill>
                <a:latin typeface="Liberation Sans" pitchFamily="18"/>
              </a:rPr>
              <a:t>Synchronous</a:t>
            </a:r>
            <a:r>
              <a:rPr lang="en-US" sz="3200" dirty="0">
                <a:latin typeface="Liberation Sans" pitchFamily="18"/>
              </a:rPr>
              <a:t> interrupts cannot be disabled</a:t>
            </a:r>
          </a:p>
          <a:p>
            <a:pPr marL="914400" lvl="3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000" dirty="0">
                <a:latin typeface="Liberation Sans" pitchFamily="18"/>
              </a:rPr>
              <a:t>It doesn't make sense to disable a page fault</a:t>
            </a:r>
          </a:p>
          <a:p>
            <a:pPr marL="914400" lvl="3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000" dirty="0">
                <a:latin typeface="Liberation Sans" pitchFamily="18"/>
              </a:rPr>
              <a:t>INT n – cannot be masked as it is synchronous</a:t>
            </a:r>
          </a:p>
          <a:p>
            <a:pPr marL="457200" lvl="1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200" dirty="0">
                <a:solidFill>
                  <a:schemeClr val="accent4"/>
                </a:solidFill>
                <a:latin typeface="Liberation Sans" pitchFamily="18"/>
              </a:rPr>
              <a:t>Non-maskable</a:t>
            </a:r>
            <a:r>
              <a:rPr lang="en-US" sz="3200" dirty="0">
                <a:latin typeface="Liberation Sans" pitchFamily="18"/>
              </a:rPr>
              <a:t> interrupts (see next slide)</a:t>
            </a:r>
          </a:p>
          <a:p>
            <a:pPr marL="914400" lvl="3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000" dirty="0">
                <a:latin typeface="Liberation Sans" pitchFamily="18"/>
              </a:rPr>
              <a:t>Interrupt #2 in the IDT</a:t>
            </a:r>
          </a:p>
          <a:p>
            <a:pPr marL="0" lvl="1" indent="0" hangingPunct="0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</a:pPr>
            <a:endParaRPr lang="en-US" sz="3200" dirty="0">
              <a:latin typeface="Liberation Sans" pitchFamily="18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7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6AC35-89F2-D173-DA57-0DF322E5BF9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61C1CB-1831-1BC8-FB84-9BFD6DCBDAE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88082C-B5D1-0B56-1C9A-3EEB940F0FE9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64880" y="296280"/>
            <a:ext cx="9808920" cy="700452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Freeform 4">
            <a:extLst>
              <a:ext uri="{FF2B5EF4-FFF2-40B4-BE49-F238E27FC236}">
                <a16:creationId xmlns:a16="http://schemas.microsoft.com/office/drawing/2014/main" id="{6AA4BD8A-86E6-3786-49D7-47B28363CC72}"/>
              </a:ext>
            </a:extLst>
          </p:cNvPr>
          <p:cNvSpPr/>
          <p:nvPr/>
        </p:nvSpPr>
        <p:spPr>
          <a:xfrm>
            <a:off x="264600" y="1092600"/>
            <a:ext cx="9601200" cy="45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FF0000"/>
            </a:solidFill>
            <a:prstDash val="solid"/>
          </a:ln>
        </p:spPr>
        <p:txBody>
          <a:bodyPr wrap="none" lIns="108000" tIns="62999" rIns="108000" bIns="62999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7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788A6-D83C-2371-B3C0-799613B3D37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Nonmaskable interrupts (NMI)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2F358F-2957-1ABC-A500-B9CA6D51D29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769040"/>
            <a:ext cx="9071640" cy="5404646"/>
          </a:xfrm>
        </p:spPr>
        <p:txBody>
          <a:bodyPr>
            <a:normAutofit/>
          </a:bodyPr>
          <a:lstStyle/>
          <a:p>
            <a:pPr marL="457200" lvl="0" indent="-457200">
              <a:lnSpc>
                <a:spcPct val="11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Delivered even if IF is clear, e.g. interrupts disabled</a:t>
            </a:r>
          </a:p>
          <a:p>
            <a:pPr marL="914400" lvl="2" indent="-457200" hangingPunct="0">
              <a:lnSpc>
                <a:spcPct val="110000"/>
              </a:lnSpc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2800" dirty="0">
                <a:latin typeface="Liberation Sans" pitchFamily="18"/>
              </a:rPr>
              <a:t>CPU blocks subsequent NMI interrupts until IRET</a:t>
            </a:r>
          </a:p>
          <a:p>
            <a:pPr marL="457200" lvl="0" indent="-457200">
              <a:lnSpc>
                <a:spcPct val="11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Delive</a:t>
            </a:r>
            <a:r>
              <a:rPr lang="en-US" dirty="0"/>
              <a:t>red via interrupt #2</a:t>
            </a:r>
          </a:p>
          <a:p>
            <a:pPr marL="1143000" lvl="1" indent="-457200">
              <a:lnSpc>
                <a:spcPct val="110000"/>
              </a:lnSpc>
              <a:buSzPct val="100000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Non-recoverable system errors</a:t>
            </a:r>
          </a:p>
          <a:p>
            <a:pPr marL="1600200" lvl="2" indent="-457200">
              <a:lnSpc>
                <a:spcPct val="110000"/>
              </a:lnSpc>
              <a:buSzPct val="100000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Chipset or memory errors</a:t>
            </a:r>
          </a:p>
          <a:p>
            <a:pPr marL="1143000" lvl="1" indent="-457200">
              <a:lnSpc>
                <a:spcPct val="110000"/>
              </a:lnSpc>
              <a:buSzPct val="100000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Trigger debugger or register dump</a:t>
            </a:r>
          </a:p>
          <a:p>
            <a:pPr marL="1600200" lvl="2" indent="-457200">
              <a:lnSpc>
                <a:spcPct val="110000"/>
              </a:lnSpc>
              <a:buSzPct val="100000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In an extremely bad state</a:t>
            </a:r>
          </a:p>
          <a:p>
            <a:pPr marL="0" lvl="1" indent="0" hangingPunct="0">
              <a:lnSpc>
                <a:spcPct val="110000"/>
              </a:lnSpc>
              <a:spcBef>
                <a:spcPts val="0"/>
              </a:spcBef>
              <a:spcAft>
                <a:spcPts val="1414"/>
              </a:spcAft>
              <a:buNone/>
            </a:pPr>
            <a:endParaRPr lang="en-US" sz="3200" dirty="0">
              <a:latin typeface="Liberation Sans" pitchFamily="18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7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FC810FA5-3239-1B4D-846B-2FDB889F2A13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503999" y="301320"/>
            <a:ext cx="9071640" cy="5851800"/>
          </a:xfrm>
        </p:spPr>
        <p:txBody>
          <a:bodyPr anchor="ctr"/>
          <a:lstStyle/>
          <a:p>
            <a:pPr lvl="0" algn="ctr"/>
            <a:r>
              <a:rPr lang="en-US"/>
              <a:t>Xv6 source</a:t>
            </a: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7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7DC57E4-A58C-8028-82C6-13D1CFCDF21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23120"/>
            <a:ext cx="9071640" cy="7420680"/>
          </a:xfrm>
        </p:spPr>
        <p:txBody>
          <a:bodyPr>
            <a:noAutofit/>
          </a:bodyPr>
          <a:lstStyle/>
          <a:p>
            <a:pPr lvl="0"/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1317 main(void)</a:t>
            </a:r>
          </a:p>
          <a:p>
            <a:pPr lvl="0"/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1318 {</a:t>
            </a:r>
          </a:p>
          <a:p>
            <a:pPr lvl="0"/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1319   kinit1(end, P2V(4*1024*1024)); // </a:t>
            </a:r>
            <a:r>
              <a:rPr lang="en-US" sz="1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phys</a:t>
            </a:r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page allocator</a:t>
            </a:r>
          </a:p>
          <a:p>
            <a:pPr lvl="0"/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1320   </a:t>
            </a:r>
            <a:r>
              <a:rPr lang="en-US" sz="1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kvmalloc</a:t>
            </a:r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(); // kernel page table</a:t>
            </a:r>
          </a:p>
          <a:p>
            <a:pPr lvl="0"/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1321   </a:t>
            </a:r>
            <a:r>
              <a:rPr lang="en-US" sz="1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mpinit</a:t>
            </a:r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(); // detect other processors</a:t>
            </a:r>
          </a:p>
          <a:p>
            <a:pPr lvl="0"/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1322   </a:t>
            </a:r>
            <a:r>
              <a:rPr lang="en-US" sz="1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lapicinit</a:t>
            </a:r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();     // interrupt controller</a:t>
            </a:r>
          </a:p>
          <a:p>
            <a:pPr lvl="0"/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1323   </a:t>
            </a:r>
            <a:r>
              <a:rPr lang="en-US" sz="1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seginit</a:t>
            </a:r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();       // segment descriptors</a:t>
            </a:r>
          </a:p>
          <a:p>
            <a:pPr lvl="0"/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1324   </a:t>
            </a:r>
            <a:r>
              <a:rPr lang="en-US" sz="1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cprintf</a:t>
            </a:r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("\</a:t>
            </a:r>
            <a:r>
              <a:rPr lang="en-US" sz="1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ncpu%d</a:t>
            </a:r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: starting xv6\n\n", </a:t>
            </a:r>
            <a:r>
              <a:rPr lang="en-US" sz="1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cpunum</a:t>
            </a:r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());</a:t>
            </a:r>
          </a:p>
          <a:p>
            <a:pPr lvl="0"/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1325   </a:t>
            </a:r>
            <a:r>
              <a:rPr lang="en-US" sz="1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picinit</a:t>
            </a:r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();       // another interrupt controller</a:t>
            </a:r>
          </a:p>
          <a:p>
            <a:pPr lvl="0"/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1326   </a:t>
            </a:r>
            <a:r>
              <a:rPr lang="en-US" sz="1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ioapicinit</a:t>
            </a:r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();    // another interrupt controller</a:t>
            </a:r>
          </a:p>
          <a:p>
            <a:pPr lvl="0"/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1327   </a:t>
            </a:r>
            <a:r>
              <a:rPr lang="en-US" sz="1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consoleinit</a:t>
            </a:r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();   // console hardware</a:t>
            </a:r>
          </a:p>
          <a:p>
            <a:pPr lvl="0"/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1328   </a:t>
            </a:r>
            <a:r>
              <a:rPr lang="en-US" sz="1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uartinit</a:t>
            </a:r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();      // serial port</a:t>
            </a:r>
          </a:p>
          <a:p>
            <a:pPr lvl="0"/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1329   </a:t>
            </a:r>
            <a:r>
              <a:rPr lang="en-US" sz="1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pinit</a:t>
            </a:r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();         // process table</a:t>
            </a:r>
          </a:p>
          <a:p>
            <a:pPr lvl="0"/>
            <a:r>
              <a:rPr lang="en-US" sz="1600" b="1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1330   </a:t>
            </a:r>
            <a:r>
              <a:rPr lang="en-US" sz="1600" b="1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tvinit</a:t>
            </a:r>
            <a:r>
              <a:rPr lang="en-US" sz="1600" b="1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();        // trap vectors</a:t>
            </a:r>
          </a:p>
          <a:p>
            <a:pPr lvl="0"/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1331   binit();         // buffer cache</a:t>
            </a:r>
          </a:p>
          <a:p>
            <a:pPr lvl="0"/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...</a:t>
            </a:r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CDF54D4F-EC9E-F6E3-437F-E0911EFF7230}"/>
              </a:ext>
            </a:extLst>
          </p:cNvPr>
          <p:cNvSpPr/>
          <p:nvPr/>
        </p:nvSpPr>
        <p:spPr>
          <a:xfrm>
            <a:off x="7728840" y="279000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main()</a:t>
            </a: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7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1AF524C-45AC-17FB-27AD-BF7625CD8E9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457200"/>
            <a:ext cx="9071640" cy="6629400"/>
          </a:xfrm>
        </p:spPr>
        <p:txBody>
          <a:bodyPr>
            <a:noAutofit/>
          </a:bodyPr>
          <a:lstStyle/>
          <a:p>
            <a:pPr lvl="0"/>
            <a:r>
              <a:rPr lang="en-US" sz="20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3316 void</a:t>
            </a:r>
          </a:p>
          <a:p>
            <a:pPr lvl="0"/>
            <a:r>
              <a:rPr lang="en-US" sz="20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3317 </a:t>
            </a:r>
            <a:r>
              <a:rPr lang="en-US" sz="20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tvinit</a:t>
            </a:r>
            <a:r>
              <a:rPr lang="en-US" sz="20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(void)</a:t>
            </a:r>
          </a:p>
          <a:p>
            <a:pPr lvl="0"/>
            <a:r>
              <a:rPr lang="en-US" sz="20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3318 {</a:t>
            </a:r>
          </a:p>
          <a:p>
            <a:pPr lvl="0"/>
            <a:r>
              <a:rPr lang="en-US" sz="20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3319   int </a:t>
            </a:r>
            <a:r>
              <a:rPr lang="en-US" sz="20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</a:t>
            </a:r>
            <a:r>
              <a:rPr lang="en-US" sz="20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;</a:t>
            </a:r>
          </a:p>
          <a:p>
            <a:pPr lvl="0"/>
            <a:r>
              <a:rPr lang="en-US" sz="20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3320</a:t>
            </a:r>
          </a:p>
          <a:p>
            <a:pPr lvl="0"/>
            <a:r>
              <a:rPr lang="en-US" sz="2000" dirty="0">
                <a:solidFill>
                  <a:schemeClr val="accent4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3321   for(</a:t>
            </a:r>
            <a:r>
              <a:rPr lang="en-US" sz="2000" dirty="0" err="1">
                <a:solidFill>
                  <a:schemeClr val="accent4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</a:t>
            </a:r>
            <a:r>
              <a:rPr lang="en-US" sz="2000" dirty="0">
                <a:solidFill>
                  <a:schemeClr val="accent4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= 0; </a:t>
            </a:r>
            <a:r>
              <a:rPr lang="en-US" sz="2000" dirty="0" err="1">
                <a:solidFill>
                  <a:schemeClr val="accent4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</a:t>
            </a:r>
            <a:r>
              <a:rPr lang="en-US" sz="2000" dirty="0">
                <a:solidFill>
                  <a:schemeClr val="accent4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&lt; 256; </a:t>
            </a:r>
            <a:r>
              <a:rPr lang="en-US" sz="2000" dirty="0" err="1">
                <a:solidFill>
                  <a:schemeClr val="accent4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</a:t>
            </a:r>
            <a:r>
              <a:rPr lang="en-US" sz="2000" dirty="0">
                <a:solidFill>
                  <a:schemeClr val="accent4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++)</a:t>
            </a:r>
          </a:p>
          <a:p>
            <a:pPr lvl="0"/>
            <a:r>
              <a:rPr lang="en-US" sz="2000" dirty="0">
                <a:solidFill>
                  <a:schemeClr val="accent4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3322     SETGATE(</a:t>
            </a:r>
            <a:r>
              <a:rPr lang="en-US" sz="2000" dirty="0" err="1">
                <a:solidFill>
                  <a:schemeClr val="accent4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idt</a:t>
            </a:r>
            <a:r>
              <a:rPr lang="en-US" sz="2000" dirty="0">
                <a:solidFill>
                  <a:schemeClr val="accent4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[</a:t>
            </a:r>
            <a:r>
              <a:rPr lang="en-US" sz="2000" dirty="0" err="1">
                <a:solidFill>
                  <a:schemeClr val="accent4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</a:t>
            </a:r>
            <a:r>
              <a:rPr lang="en-US" sz="2000" dirty="0">
                <a:solidFill>
                  <a:schemeClr val="accent4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], 0, SEG_KCODE&lt;&lt;3, vectors[</a:t>
            </a:r>
            <a:r>
              <a:rPr lang="en-US" sz="2000" dirty="0" err="1">
                <a:solidFill>
                  <a:schemeClr val="accent4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</a:t>
            </a:r>
            <a:r>
              <a:rPr lang="en-US" sz="2000" dirty="0">
                <a:solidFill>
                  <a:schemeClr val="accent4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], 0);</a:t>
            </a:r>
          </a:p>
          <a:p>
            <a:pPr lvl="0"/>
            <a:r>
              <a:rPr lang="en-US" sz="20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3323   SETGATE(</a:t>
            </a:r>
            <a:r>
              <a:rPr lang="en-US" sz="20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idt</a:t>
            </a:r>
            <a:r>
              <a:rPr lang="en-US" sz="20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[T_SYSCALL], 1, SEG_KCODE&lt;&lt;3,</a:t>
            </a:r>
          </a:p>
          <a:p>
            <a:pPr lvl="0"/>
            <a:r>
              <a:rPr lang="en-US" sz="20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              vectors[T_SYSCALL], DPL_USER);</a:t>
            </a:r>
          </a:p>
          <a:p>
            <a:pPr lvl="0"/>
            <a:r>
              <a:rPr lang="en-US" sz="20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3324</a:t>
            </a:r>
          </a:p>
          <a:p>
            <a:pPr lvl="0"/>
            <a:r>
              <a:rPr lang="en-US" sz="20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3325   </a:t>
            </a:r>
            <a:r>
              <a:rPr lang="en-US" sz="20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initlock</a:t>
            </a:r>
            <a:r>
              <a:rPr lang="en-US" sz="20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(&amp;</a:t>
            </a:r>
            <a:r>
              <a:rPr lang="en-US" sz="20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tickslock</a:t>
            </a:r>
            <a:r>
              <a:rPr lang="en-US" sz="20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"time");</a:t>
            </a:r>
          </a:p>
          <a:p>
            <a:pPr lvl="0"/>
            <a:r>
              <a:rPr lang="en-US" sz="20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3326 }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8C14858-DD81-D4C7-ABBF-AF5FA18C594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114800" y="301320"/>
            <a:ext cx="5461200" cy="1262160"/>
          </a:xfrm>
        </p:spPr>
        <p:txBody>
          <a:bodyPr/>
          <a:lstStyle/>
          <a:p>
            <a:pPr lvl="0"/>
            <a:r>
              <a:rPr lang="en-US"/>
              <a:t>Initialize IDT</a:t>
            </a: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3B007CE0-8C99-17CC-D284-9E92FB464622}"/>
              </a:ext>
            </a:extLst>
          </p:cNvPr>
          <p:cNvSpPr/>
          <p:nvPr/>
        </p:nvSpPr>
        <p:spPr>
          <a:xfrm>
            <a:off x="7501680" y="533160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main()</a:t>
            </a: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ED4F78A3-B272-0728-A726-ADB10ED822CD}"/>
              </a:ext>
            </a:extLst>
          </p:cNvPr>
          <p:cNvSpPr/>
          <p:nvPr/>
        </p:nvSpPr>
        <p:spPr>
          <a:xfrm>
            <a:off x="7730280" y="596448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tvinit()</a:t>
            </a:r>
          </a:p>
        </p:txBody>
      </p:sp>
      <p:cxnSp>
        <p:nvCxnSpPr>
          <p:cNvPr id="7" name="Elbow Connector 6">
            <a:extLst>
              <a:ext uri="{FF2B5EF4-FFF2-40B4-BE49-F238E27FC236}">
                <a16:creationId xmlns:a16="http://schemas.microsoft.com/office/drawing/2014/main" id="{B0D93253-5451-1DC0-E679-70B287AF5335}"/>
              </a:ext>
            </a:extLst>
          </p:cNvPr>
          <p:cNvCxnSpPr>
            <a:endCxn id="6" idx="3"/>
          </p:cNvCxnSpPr>
          <p:nvPr/>
        </p:nvCxnSpPr>
        <p:spPr>
          <a:xfrm>
            <a:off x="7501680" y="5472360"/>
            <a:ext cx="228600" cy="632880"/>
          </a:xfrm>
          <a:prstGeom prst="bentConnector3">
            <a:avLst>
              <a:gd name="adj1" fmla="val -126190"/>
            </a:avLst>
          </a:prstGeom>
          <a:noFill/>
          <a:ln w="19080">
            <a:solidFill>
              <a:srgbClr val="000000"/>
            </a:solidFill>
            <a:prstDash val="solid"/>
          </a:ln>
        </p:spPr>
      </p:cxn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1AF524C-45AC-17FB-27AD-BF7625CD8E9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457200"/>
            <a:ext cx="9071640" cy="6629400"/>
          </a:xfrm>
        </p:spPr>
        <p:txBody>
          <a:bodyPr>
            <a:noAutofit/>
          </a:bodyPr>
          <a:lstStyle/>
          <a:p>
            <a:pPr lvl="0"/>
            <a:r>
              <a:rPr lang="en-US" sz="20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3316 void</a:t>
            </a:r>
          </a:p>
          <a:p>
            <a:pPr lvl="0"/>
            <a:r>
              <a:rPr lang="en-US" sz="20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3317 </a:t>
            </a:r>
            <a:r>
              <a:rPr lang="en-US" sz="20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tvinit</a:t>
            </a:r>
            <a:r>
              <a:rPr lang="en-US" sz="20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(void)</a:t>
            </a:r>
          </a:p>
          <a:p>
            <a:pPr lvl="0"/>
            <a:r>
              <a:rPr lang="en-US" sz="20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3318 {</a:t>
            </a:r>
          </a:p>
          <a:p>
            <a:pPr lvl="0"/>
            <a:r>
              <a:rPr lang="en-US" sz="20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3319   int </a:t>
            </a:r>
            <a:r>
              <a:rPr lang="en-US" sz="20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</a:t>
            </a:r>
            <a:r>
              <a:rPr lang="en-US" sz="20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;</a:t>
            </a:r>
          </a:p>
          <a:p>
            <a:pPr lvl="0"/>
            <a:r>
              <a:rPr lang="en-US" sz="20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3320</a:t>
            </a:r>
          </a:p>
          <a:p>
            <a:pPr lvl="0"/>
            <a:r>
              <a:rPr lang="en-US" sz="20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3321   for(</a:t>
            </a:r>
            <a:r>
              <a:rPr lang="en-US" sz="2000" dirty="0" err="1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</a:t>
            </a:r>
            <a:r>
              <a:rPr lang="en-US" sz="20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= 0; </a:t>
            </a:r>
            <a:r>
              <a:rPr lang="en-US" sz="2000" dirty="0" err="1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</a:t>
            </a:r>
            <a:r>
              <a:rPr lang="en-US" sz="20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&lt; 256; </a:t>
            </a:r>
            <a:r>
              <a:rPr lang="en-US" sz="2000" dirty="0" err="1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</a:t>
            </a:r>
            <a:r>
              <a:rPr lang="en-US" sz="20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++)</a:t>
            </a:r>
          </a:p>
          <a:p>
            <a:pPr lvl="0"/>
            <a:r>
              <a:rPr lang="en-US" sz="20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3322     SETGATE(</a:t>
            </a:r>
            <a:r>
              <a:rPr lang="en-US" sz="2000" dirty="0" err="1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idt</a:t>
            </a:r>
            <a:r>
              <a:rPr lang="en-US" sz="20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[</a:t>
            </a:r>
            <a:r>
              <a:rPr lang="en-US" sz="2000" dirty="0" err="1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</a:t>
            </a:r>
            <a:r>
              <a:rPr lang="en-US" sz="20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], 0, SEG_KCODE&lt;&lt;3, vectors[</a:t>
            </a:r>
            <a:r>
              <a:rPr lang="en-US" sz="2000" dirty="0" err="1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</a:t>
            </a:r>
            <a:r>
              <a:rPr lang="en-US" sz="20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], 0);</a:t>
            </a:r>
          </a:p>
          <a:p>
            <a:pPr lvl="0"/>
            <a:r>
              <a:rPr lang="en-US" sz="20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3323   </a:t>
            </a:r>
            <a:r>
              <a:rPr lang="en-US" sz="2000" dirty="0">
                <a:solidFill>
                  <a:schemeClr val="accent4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SETGATE(</a:t>
            </a:r>
            <a:r>
              <a:rPr lang="en-US" sz="2000" dirty="0" err="1">
                <a:solidFill>
                  <a:schemeClr val="accent4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idt</a:t>
            </a:r>
            <a:r>
              <a:rPr lang="en-US" sz="2000" dirty="0">
                <a:solidFill>
                  <a:schemeClr val="accent4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[T_SYSCALL], 1, SEG_KCODE&lt;&lt;3,</a:t>
            </a:r>
          </a:p>
          <a:p>
            <a:pPr lvl="0"/>
            <a:r>
              <a:rPr lang="en-US" sz="2000" dirty="0">
                <a:solidFill>
                  <a:schemeClr val="accent4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              vectors[T_SYSCALL], DPL_USER);</a:t>
            </a:r>
          </a:p>
          <a:p>
            <a:pPr lvl="0"/>
            <a:r>
              <a:rPr lang="en-US" sz="20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3324</a:t>
            </a:r>
          </a:p>
          <a:p>
            <a:pPr lvl="0"/>
            <a:r>
              <a:rPr lang="en-US" sz="20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3325   </a:t>
            </a:r>
            <a:r>
              <a:rPr lang="en-US" sz="20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initlock</a:t>
            </a:r>
            <a:r>
              <a:rPr lang="en-US" sz="20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(&amp;</a:t>
            </a:r>
            <a:r>
              <a:rPr lang="en-US" sz="20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tickslock</a:t>
            </a:r>
            <a:r>
              <a:rPr lang="en-US" sz="20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"time");</a:t>
            </a:r>
          </a:p>
          <a:p>
            <a:pPr lvl="0"/>
            <a:r>
              <a:rPr lang="en-US" sz="20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3326 }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8C14858-DD81-D4C7-ABBF-AF5FA18C594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114800" y="301320"/>
            <a:ext cx="5461200" cy="1262160"/>
          </a:xfrm>
        </p:spPr>
        <p:txBody>
          <a:bodyPr/>
          <a:lstStyle/>
          <a:p>
            <a:pPr lvl="0"/>
            <a:r>
              <a:rPr lang="en-US"/>
              <a:t>Initialize IDT</a:t>
            </a: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3B007CE0-8C99-17CC-D284-9E92FB464622}"/>
              </a:ext>
            </a:extLst>
          </p:cNvPr>
          <p:cNvSpPr/>
          <p:nvPr/>
        </p:nvSpPr>
        <p:spPr>
          <a:xfrm>
            <a:off x="7501680" y="533160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main()</a:t>
            </a: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ED4F78A3-B272-0728-A726-ADB10ED822CD}"/>
              </a:ext>
            </a:extLst>
          </p:cNvPr>
          <p:cNvSpPr/>
          <p:nvPr/>
        </p:nvSpPr>
        <p:spPr>
          <a:xfrm>
            <a:off x="7730280" y="596448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tvinit()</a:t>
            </a:r>
          </a:p>
        </p:txBody>
      </p:sp>
      <p:cxnSp>
        <p:nvCxnSpPr>
          <p:cNvPr id="7" name="Elbow Connector 6">
            <a:extLst>
              <a:ext uri="{FF2B5EF4-FFF2-40B4-BE49-F238E27FC236}">
                <a16:creationId xmlns:a16="http://schemas.microsoft.com/office/drawing/2014/main" id="{B0D93253-5451-1DC0-E679-70B287AF5335}"/>
              </a:ext>
            </a:extLst>
          </p:cNvPr>
          <p:cNvCxnSpPr>
            <a:endCxn id="6" idx="3"/>
          </p:cNvCxnSpPr>
          <p:nvPr/>
        </p:nvCxnSpPr>
        <p:spPr>
          <a:xfrm>
            <a:off x="7501680" y="5472360"/>
            <a:ext cx="228600" cy="632880"/>
          </a:xfrm>
          <a:prstGeom prst="bentConnector3">
            <a:avLst>
              <a:gd name="adj1" fmla="val -126190"/>
            </a:avLst>
          </a:prstGeom>
          <a:noFill/>
          <a:ln w="19080">
            <a:solidFill>
              <a:srgbClr val="000000"/>
            </a:solidFill>
            <a:prstDash val="solid"/>
          </a:ln>
        </p:spPr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79A719-575E-B0AD-02DD-8FA5481D36BD}"/>
              </a:ext>
            </a:extLst>
          </p:cNvPr>
          <p:cNvSpPr txBox="1">
            <a:spLocks/>
          </p:cNvSpPr>
          <p:nvPr/>
        </p:nvSpPr>
        <p:spPr>
          <a:xfrm>
            <a:off x="5174640" y="1600200"/>
            <a:ext cx="4426560" cy="25556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/>
          </a:bodyPr>
          <a:lstStyle>
            <a:lvl1pPr marL="0" marR="0" indent="0" hangingPunct="0">
              <a:spcBef>
                <a:spcPts val="0"/>
              </a:spcBef>
              <a:spcAft>
                <a:spcPts val="1414"/>
              </a:spcAft>
              <a:tabLst/>
              <a:defRPr lang="en-US" sz="3200" b="0" i="0" u="none" strike="noStrike" kern="1200">
                <a:ln>
                  <a:noFill/>
                </a:ln>
                <a:latin typeface="Liberation Sans" pitchFamily="18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ysClr val="windowText" lastClr="000000"/>
                </a:solidFill>
              </a:rPr>
              <a:t>System call interrupt vector (T_SYSCALL)</a:t>
            </a:r>
          </a:p>
        </p:txBody>
      </p:sp>
    </p:spTree>
    <p:extLst>
      <p:ext uri="{BB962C8B-B14F-4D97-AF65-F5344CB8AC3E}">
        <p14:creationId xmlns:p14="http://schemas.microsoft.com/office/powerpoint/2010/main" val="71901093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7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BBB5A7-D5C6-8294-F0BD-AAC2BAA1A78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>
            <a:spAutoFit/>
          </a:bodyPr>
          <a:lstStyle/>
          <a:p>
            <a:pPr lvl="0"/>
            <a:r>
              <a:rPr lang="en-US"/>
              <a:t>Protection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74D766-A079-3D64-31D2-7A44DA989EE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Generally user code cannot invoke </a:t>
            </a:r>
            <a:r>
              <a:rPr lang="en-US" dirty="0">
                <a:solidFill>
                  <a:schemeClr val="accent4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int 0x..</a:t>
            </a:r>
          </a:p>
          <a:p>
            <a:pPr marL="914400" lvl="2" indent="-457200" hangingPunct="0">
              <a:lnSpc>
                <a:spcPct val="100000"/>
              </a:lnSpc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2800" dirty="0">
                <a:latin typeface="Liberation Sans" pitchFamily="18"/>
              </a:rPr>
              <a:t>i.e., can't issue </a:t>
            </a:r>
            <a:r>
              <a:rPr lang="en-US" sz="2800" dirty="0">
                <a:solidFill>
                  <a:schemeClr val="accent4"/>
                </a:solidFill>
                <a:latin typeface="Liberation Sans" pitchFamily="18"/>
              </a:rPr>
              <a:t>int 14 </a:t>
            </a:r>
            <a:r>
              <a:rPr lang="en-US" sz="2800" dirty="0">
                <a:latin typeface="Liberation Sans" pitchFamily="18"/>
              </a:rPr>
              <a:t>(a page fault)</a:t>
            </a:r>
          </a:p>
          <a:p>
            <a:pPr marL="457200" lvl="1" indent="-457200" hangingPunct="0">
              <a:lnSpc>
                <a:spcPct val="100000"/>
              </a:lnSpc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200" dirty="0">
                <a:latin typeface="Liberation Sans" pitchFamily="18"/>
              </a:rPr>
              <a:t>OS configures the IDT in such a manner that invocation of all int X instructions besides 0x40 triggers a general protection fault exception</a:t>
            </a:r>
          </a:p>
          <a:p>
            <a:pPr marL="914400" lvl="3" indent="-457200" hangingPunct="0">
              <a:lnSpc>
                <a:spcPct val="100000"/>
              </a:lnSpc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000" dirty="0">
                <a:latin typeface="Liberation Sans" pitchFamily="18"/>
              </a:rPr>
              <a:t>Interrupt vector 13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6F330E-D969-D80D-9130-85BED1796AE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There might be two cases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A57080-872C-EC46-F60E-0393AE26590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769039"/>
            <a:ext cx="9071640" cy="5326241"/>
          </a:xfrm>
        </p:spPr>
        <p:txBody>
          <a:bodyPr>
            <a:normAutofit/>
          </a:bodyPr>
          <a:lstStyle/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Interrupt requires </a:t>
            </a:r>
            <a:r>
              <a:rPr lang="en-US" b="1" dirty="0"/>
              <a:t>no change</a:t>
            </a:r>
            <a:r>
              <a:rPr lang="en-US" dirty="0"/>
              <a:t> of privilege level</a:t>
            </a:r>
          </a:p>
          <a:p>
            <a:pPr marL="914400" lvl="2" indent="-457200" hangingPunct="0">
              <a:lnSpc>
                <a:spcPct val="100000"/>
              </a:lnSpc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2800" dirty="0">
                <a:latin typeface="Liberation Sans" pitchFamily="18"/>
              </a:rPr>
              <a:t>i.e., the CPU runs kernel code (privilege level 0) when </a:t>
            </a:r>
            <a:r>
              <a:rPr lang="en-US" sz="3000" dirty="0">
                <a:latin typeface="Liberation Sans" pitchFamily="18"/>
              </a:rPr>
              <a:t>a timer interrupt arrives, or </a:t>
            </a:r>
            <a:r>
              <a:rPr lang="en-US" sz="3200" dirty="0">
                <a:latin typeface="Liberation Sans" pitchFamily="18"/>
              </a:rPr>
              <a:t>kernel tries to access an unmapped page</a:t>
            </a:r>
          </a:p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Interrupt </a:t>
            </a:r>
            <a:r>
              <a:rPr lang="en-US" b="1" dirty="0"/>
              <a:t>changes</a:t>
            </a:r>
            <a:r>
              <a:rPr lang="en-US" dirty="0"/>
              <a:t> privilege level</a:t>
            </a:r>
          </a:p>
          <a:p>
            <a:pPr marL="914400" lvl="2" indent="-457200" hangingPunct="0">
              <a:lnSpc>
                <a:spcPct val="100000"/>
              </a:lnSpc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2800" dirty="0">
                <a:latin typeface="Liberation Sans" pitchFamily="18"/>
              </a:rPr>
              <a:t>i.e., the CPU runs </a:t>
            </a:r>
            <a:r>
              <a:rPr lang="en-US" sz="2800" b="1" dirty="0">
                <a:latin typeface="Liberation Sans" pitchFamily="18"/>
              </a:rPr>
              <a:t>user</a:t>
            </a:r>
            <a:r>
              <a:rPr lang="en-US" sz="2800" dirty="0">
                <a:latin typeface="Liberation Sans" pitchFamily="18"/>
              </a:rPr>
              <a:t> code (privilege level 3) when </a:t>
            </a:r>
            <a:r>
              <a:rPr lang="en-US" sz="3200" dirty="0">
                <a:latin typeface="Liberation Sans" pitchFamily="18"/>
              </a:rPr>
              <a:t>a timer interrupt arrives, or </a:t>
            </a:r>
          </a:p>
          <a:p>
            <a:pPr marL="914400" lvl="2" indent="-457200" hangingPunct="0">
              <a:lnSpc>
                <a:spcPct val="100000"/>
              </a:lnSpc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200" dirty="0">
                <a:latin typeface="Liberation Sans" pitchFamily="18"/>
              </a:rPr>
              <a:t>user code tries to access an unmapped page</a:t>
            </a: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21A22E1-9892-5E4A-9107-1D331018DE9C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914400" y="2008800"/>
            <a:ext cx="8449920" cy="3020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09B508C-AB85-0225-6460-9AF8D4A8A38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 dirty="0"/>
              <a:t>Remember this slide: Interrupt descriptor (an entry in the IDT)</a:t>
            </a: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DD172E7F-3129-2CB0-A8E6-3435D155AE58}"/>
              </a:ext>
            </a:extLst>
          </p:cNvPr>
          <p:cNvSpPr/>
          <p:nvPr/>
        </p:nvSpPr>
        <p:spPr>
          <a:xfrm>
            <a:off x="5047560" y="2514600"/>
            <a:ext cx="896040" cy="1143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FF0000"/>
            </a:solidFill>
            <a:prstDash val="solid"/>
          </a:ln>
        </p:spPr>
        <p:txBody>
          <a:bodyPr wrap="none" lIns="108000" tIns="62999" rIns="108000" bIns="62999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D3797D7-C544-7F87-BEA3-704D112DD1B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4360" y="5257800"/>
            <a:ext cx="9071640" cy="1829160"/>
          </a:xfrm>
        </p:spPr>
        <p:txBody>
          <a:bodyPr>
            <a:normAutofit fontScale="85000" lnSpcReduction="20000"/>
          </a:bodyPr>
          <a:lstStyle/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Interrupt is allowed if...</a:t>
            </a:r>
          </a:p>
          <a:p>
            <a:pPr marL="914400" lvl="2" indent="-457200" hangingPunct="0">
              <a:lnSpc>
                <a:spcPct val="120000"/>
              </a:lnSpc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2800" dirty="0">
                <a:solidFill>
                  <a:schemeClr val="accent4"/>
                </a:solidFill>
                <a:latin typeface="Liberation Sans" pitchFamily="18"/>
              </a:rPr>
              <a:t>current privilege level </a:t>
            </a:r>
            <a:r>
              <a:rPr lang="en-US" sz="2800" dirty="0">
                <a:latin typeface="Liberation Sans" pitchFamily="18"/>
              </a:rPr>
              <a:t>(CPL) is </a:t>
            </a:r>
            <a:r>
              <a:rPr lang="en-US" sz="2800" dirty="0">
                <a:solidFill>
                  <a:schemeClr val="accent4"/>
                </a:solidFill>
                <a:latin typeface="Liberation Sans" pitchFamily="18"/>
              </a:rPr>
              <a:t>less or equal </a:t>
            </a:r>
            <a:r>
              <a:rPr lang="en-US" sz="2800" dirty="0">
                <a:latin typeface="Liberation Sans" pitchFamily="18"/>
              </a:rPr>
              <a:t>to descriptor </a:t>
            </a:r>
            <a:r>
              <a:rPr lang="en-US" sz="2800" dirty="0">
                <a:solidFill>
                  <a:schemeClr val="accent4"/>
                </a:solidFill>
                <a:latin typeface="Liberation Sans" pitchFamily="18"/>
              </a:rPr>
              <a:t>privilege level </a:t>
            </a:r>
            <a:r>
              <a:rPr lang="en-US" sz="2800" dirty="0">
                <a:latin typeface="Liberation Sans" pitchFamily="18"/>
              </a:rPr>
              <a:t>(DPL)</a:t>
            </a:r>
          </a:p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User cannot invoke </a:t>
            </a:r>
            <a:r>
              <a:rPr lang="en-US" dirty="0">
                <a:solidFill>
                  <a:schemeClr val="accent4"/>
                </a:solidFill>
              </a:rPr>
              <a:t>int 0x32</a:t>
            </a:r>
          </a:p>
        </p:txBody>
      </p:sp>
    </p:spTree>
    <p:extLst>
      <p:ext uri="{BB962C8B-B14F-4D97-AF65-F5344CB8AC3E}">
        <p14:creationId xmlns:p14="http://schemas.microsoft.com/office/powerpoint/2010/main" val="3613183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1AF524C-45AC-17FB-27AD-BF7625CD8E9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457200"/>
            <a:ext cx="9071640" cy="6629400"/>
          </a:xfrm>
        </p:spPr>
        <p:txBody>
          <a:bodyPr>
            <a:noAutofit/>
          </a:bodyPr>
          <a:lstStyle/>
          <a:p>
            <a:pPr lvl="0"/>
            <a:r>
              <a:rPr lang="en-US" sz="20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3316 void</a:t>
            </a:r>
          </a:p>
          <a:p>
            <a:pPr lvl="0"/>
            <a:r>
              <a:rPr lang="en-US" sz="20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3317 </a:t>
            </a:r>
            <a:r>
              <a:rPr lang="en-US" sz="20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tvinit</a:t>
            </a:r>
            <a:r>
              <a:rPr lang="en-US" sz="20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(void)</a:t>
            </a:r>
          </a:p>
          <a:p>
            <a:pPr lvl="0"/>
            <a:r>
              <a:rPr lang="en-US" sz="20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3318 {</a:t>
            </a:r>
          </a:p>
          <a:p>
            <a:pPr lvl="0"/>
            <a:r>
              <a:rPr lang="en-US" sz="20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3319   int </a:t>
            </a:r>
            <a:r>
              <a:rPr lang="en-US" sz="20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</a:t>
            </a:r>
            <a:r>
              <a:rPr lang="en-US" sz="20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;</a:t>
            </a:r>
          </a:p>
          <a:p>
            <a:pPr lvl="0"/>
            <a:r>
              <a:rPr lang="en-US" sz="20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3320</a:t>
            </a:r>
          </a:p>
          <a:p>
            <a:pPr lvl="0"/>
            <a:r>
              <a:rPr lang="en-US" sz="20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3321   for(</a:t>
            </a:r>
            <a:r>
              <a:rPr lang="en-US" sz="2000" dirty="0" err="1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</a:t>
            </a:r>
            <a:r>
              <a:rPr lang="en-US" sz="20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= 0; </a:t>
            </a:r>
            <a:r>
              <a:rPr lang="en-US" sz="2000" dirty="0" err="1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</a:t>
            </a:r>
            <a:r>
              <a:rPr lang="en-US" sz="20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&lt; 256; </a:t>
            </a:r>
            <a:r>
              <a:rPr lang="en-US" sz="2000" dirty="0" err="1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</a:t>
            </a:r>
            <a:r>
              <a:rPr lang="en-US" sz="20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++)</a:t>
            </a:r>
          </a:p>
          <a:p>
            <a:pPr lvl="0"/>
            <a:r>
              <a:rPr lang="en-US" sz="20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3322     SETGATE(</a:t>
            </a:r>
            <a:r>
              <a:rPr lang="en-US" sz="2000" dirty="0" err="1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idt</a:t>
            </a:r>
            <a:r>
              <a:rPr lang="en-US" sz="20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[</a:t>
            </a:r>
            <a:r>
              <a:rPr lang="en-US" sz="2000" dirty="0" err="1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</a:t>
            </a:r>
            <a:r>
              <a:rPr lang="en-US" sz="20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], 0, SEG_KCODE&lt;&lt;3, vectors[</a:t>
            </a:r>
            <a:r>
              <a:rPr lang="en-US" sz="2000" dirty="0" err="1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</a:t>
            </a:r>
            <a:r>
              <a:rPr lang="en-US" sz="20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], </a:t>
            </a:r>
            <a:r>
              <a:rPr lang="en-US" sz="2000" dirty="0">
                <a:solidFill>
                  <a:schemeClr val="accent4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0</a:t>
            </a:r>
            <a:r>
              <a:rPr lang="en-US" sz="20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);</a:t>
            </a:r>
          </a:p>
          <a:p>
            <a:pPr lvl="0"/>
            <a:r>
              <a:rPr lang="en-US" sz="20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3323   SETGATE(</a:t>
            </a:r>
            <a:r>
              <a:rPr lang="en-US" sz="2000" dirty="0" err="1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idt</a:t>
            </a:r>
            <a:r>
              <a:rPr lang="en-US" sz="20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[T_SYSCALL], 1, SEG_KCODE&lt;&lt;3,</a:t>
            </a:r>
          </a:p>
          <a:p>
            <a:pPr lvl="0"/>
            <a:r>
              <a:rPr lang="en-US" sz="20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              vectors[T_SYSCALL], </a:t>
            </a:r>
            <a:r>
              <a:rPr lang="en-US" sz="2000" dirty="0">
                <a:solidFill>
                  <a:schemeClr val="accent4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DPL_USER</a:t>
            </a:r>
            <a:r>
              <a:rPr lang="en-US" sz="20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);</a:t>
            </a:r>
          </a:p>
          <a:p>
            <a:pPr lvl="0"/>
            <a:r>
              <a:rPr lang="en-US" sz="20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3324</a:t>
            </a:r>
          </a:p>
          <a:p>
            <a:pPr lvl="0"/>
            <a:r>
              <a:rPr lang="en-US" sz="20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3325   </a:t>
            </a:r>
            <a:r>
              <a:rPr lang="en-US" sz="20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initlock</a:t>
            </a:r>
            <a:r>
              <a:rPr lang="en-US" sz="20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(&amp;</a:t>
            </a:r>
            <a:r>
              <a:rPr lang="en-US" sz="20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tickslock</a:t>
            </a:r>
            <a:r>
              <a:rPr lang="en-US" sz="20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"time");</a:t>
            </a:r>
          </a:p>
          <a:p>
            <a:pPr lvl="0"/>
            <a:r>
              <a:rPr lang="en-US" sz="20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3326 }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8C14858-DD81-D4C7-ABBF-AF5FA18C594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114800" y="301320"/>
            <a:ext cx="5461200" cy="1262160"/>
          </a:xfrm>
        </p:spPr>
        <p:txBody>
          <a:bodyPr/>
          <a:lstStyle/>
          <a:p>
            <a:pPr lvl="0"/>
            <a:r>
              <a:rPr lang="en-US"/>
              <a:t>Initialize IDT</a:t>
            </a: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3B007CE0-8C99-17CC-D284-9E92FB464622}"/>
              </a:ext>
            </a:extLst>
          </p:cNvPr>
          <p:cNvSpPr/>
          <p:nvPr/>
        </p:nvSpPr>
        <p:spPr>
          <a:xfrm>
            <a:off x="7501680" y="533160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main()</a:t>
            </a: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ED4F78A3-B272-0728-A726-ADB10ED822CD}"/>
              </a:ext>
            </a:extLst>
          </p:cNvPr>
          <p:cNvSpPr/>
          <p:nvPr/>
        </p:nvSpPr>
        <p:spPr>
          <a:xfrm>
            <a:off x="7730280" y="596448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tvinit()</a:t>
            </a:r>
          </a:p>
        </p:txBody>
      </p:sp>
      <p:cxnSp>
        <p:nvCxnSpPr>
          <p:cNvPr id="7" name="Elbow Connector 6">
            <a:extLst>
              <a:ext uri="{FF2B5EF4-FFF2-40B4-BE49-F238E27FC236}">
                <a16:creationId xmlns:a16="http://schemas.microsoft.com/office/drawing/2014/main" id="{B0D93253-5451-1DC0-E679-70B287AF5335}"/>
              </a:ext>
            </a:extLst>
          </p:cNvPr>
          <p:cNvCxnSpPr>
            <a:endCxn id="6" idx="3"/>
          </p:cNvCxnSpPr>
          <p:nvPr/>
        </p:nvCxnSpPr>
        <p:spPr>
          <a:xfrm>
            <a:off x="7501680" y="5472360"/>
            <a:ext cx="228600" cy="632880"/>
          </a:xfrm>
          <a:prstGeom prst="bentConnector3">
            <a:avLst>
              <a:gd name="adj1" fmla="val -126190"/>
            </a:avLst>
          </a:prstGeom>
          <a:noFill/>
          <a:ln w="19080">
            <a:solidFill>
              <a:srgbClr val="000000"/>
            </a:solidFill>
            <a:prstDash val="solid"/>
          </a:ln>
        </p:spPr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79A719-575E-B0AD-02DD-8FA5481D36BD}"/>
              </a:ext>
            </a:extLst>
          </p:cNvPr>
          <p:cNvSpPr txBox="1">
            <a:spLocks/>
          </p:cNvSpPr>
          <p:nvPr/>
        </p:nvSpPr>
        <p:spPr>
          <a:xfrm>
            <a:off x="5174640" y="1600200"/>
            <a:ext cx="4426560" cy="25556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/>
          </a:bodyPr>
          <a:lstStyle>
            <a:lvl1pPr marL="0" marR="0" indent="0" hangingPunct="0">
              <a:spcBef>
                <a:spcPts val="0"/>
              </a:spcBef>
              <a:spcAft>
                <a:spcPts val="1414"/>
              </a:spcAft>
              <a:tabLst/>
              <a:defRPr lang="en-US" sz="3200" b="0" i="0" u="none" strike="noStrike" kern="1200">
                <a:ln>
                  <a:noFill/>
                </a:ln>
                <a:latin typeface="Liberation Sans" pitchFamily="18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ysClr val="windowText" lastClr="000000"/>
                </a:solidFill>
              </a:rPr>
              <a:t>A couple of important details</a:t>
            </a:r>
          </a:p>
        </p:txBody>
      </p:sp>
    </p:spTree>
    <p:extLst>
      <p:ext uri="{BB962C8B-B14F-4D97-AF65-F5344CB8AC3E}">
        <p14:creationId xmlns:p14="http://schemas.microsoft.com/office/powerpoint/2010/main" val="210129476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1AF524C-45AC-17FB-27AD-BF7625CD8E9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457200"/>
            <a:ext cx="9071640" cy="6629400"/>
          </a:xfrm>
        </p:spPr>
        <p:txBody>
          <a:bodyPr>
            <a:noAutofit/>
          </a:bodyPr>
          <a:lstStyle/>
          <a:p>
            <a:pPr lvl="0"/>
            <a:r>
              <a:rPr lang="en-US" sz="20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3316 void</a:t>
            </a:r>
          </a:p>
          <a:p>
            <a:pPr lvl="0"/>
            <a:r>
              <a:rPr lang="en-US" sz="20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3317 </a:t>
            </a:r>
            <a:r>
              <a:rPr lang="en-US" sz="20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tvinit</a:t>
            </a:r>
            <a:r>
              <a:rPr lang="en-US" sz="20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(void)</a:t>
            </a:r>
          </a:p>
          <a:p>
            <a:pPr lvl="0"/>
            <a:r>
              <a:rPr lang="en-US" sz="20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3318 {</a:t>
            </a:r>
          </a:p>
          <a:p>
            <a:pPr lvl="0"/>
            <a:r>
              <a:rPr lang="en-US" sz="20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3319   int </a:t>
            </a:r>
            <a:r>
              <a:rPr lang="en-US" sz="20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</a:t>
            </a:r>
            <a:r>
              <a:rPr lang="en-US" sz="20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;</a:t>
            </a:r>
          </a:p>
          <a:p>
            <a:pPr lvl="0"/>
            <a:r>
              <a:rPr lang="en-US" sz="20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3320</a:t>
            </a:r>
          </a:p>
          <a:p>
            <a:pPr lvl="0"/>
            <a:r>
              <a:rPr lang="en-US" sz="20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3321   for(</a:t>
            </a:r>
            <a:r>
              <a:rPr lang="en-US" sz="2000" dirty="0" err="1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</a:t>
            </a:r>
            <a:r>
              <a:rPr lang="en-US" sz="20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= 0; </a:t>
            </a:r>
            <a:r>
              <a:rPr lang="en-US" sz="2000" dirty="0" err="1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</a:t>
            </a:r>
            <a:r>
              <a:rPr lang="en-US" sz="20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&lt; 256; </a:t>
            </a:r>
            <a:r>
              <a:rPr lang="en-US" sz="2000" dirty="0" err="1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</a:t>
            </a:r>
            <a:r>
              <a:rPr lang="en-US" sz="20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++)</a:t>
            </a:r>
          </a:p>
          <a:p>
            <a:pPr lvl="0"/>
            <a:r>
              <a:rPr lang="en-US" sz="20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3322     SETGATE(</a:t>
            </a:r>
            <a:r>
              <a:rPr lang="en-US" sz="2000" dirty="0" err="1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idt</a:t>
            </a:r>
            <a:r>
              <a:rPr lang="en-US" sz="20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[</a:t>
            </a:r>
            <a:r>
              <a:rPr lang="en-US" sz="2000" dirty="0" err="1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</a:t>
            </a:r>
            <a:r>
              <a:rPr lang="en-US" sz="20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], 0, SEG_KCODE&lt;&lt;3, vectors[</a:t>
            </a:r>
            <a:r>
              <a:rPr lang="en-US" sz="2000" dirty="0" err="1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</a:t>
            </a:r>
            <a:r>
              <a:rPr lang="en-US" sz="20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], </a:t>
            </a:r>
            <a:r>
              <a:rPr lang="en-US" sz="2000" dirty="0">
                <a:solidFill>
                  <a:schemeClr val="accent4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0</a:t>
            </a:r>
            <a:r>
              <a:rPr lang="en-US" sz="20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);</a:t>
            </a:r>
          </a:p>
          <a:p>
            <a:pPr lvl="0"/>
            <a:r>
              <a:rPr lang="en-US" sz="20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3323   SETGATE(</a:t>
            </a:r>
            <a:r>
              <a:rPr lang="en-US" sz="2000" dirty="0" err="1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idt</a:t>
            </a:r>
            <a:r>
              <a:rPr lang="en-US" sz="20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[T_SYSCALL], 1, SEG_KCODE&lt;&lt;3,</a:t>
            </a:r>
          </a:p>
          <a:p>
            <a:pPr lvl="0"/>
            <a:r>
              <a:rPr lang="en-US" sz="20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              vectors[T_SYSCALL], </a:t>
            </a:r>
            <a:r>
              <a:rPr lang="en-US" sz="2000" dirty="0">
                <a:solidFill>
                  <a:schemeClr val="accent4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DPL_USER</a:t>
            </a:r>
            <a:r>
              <a:rPr lang="en-US" sz="20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);</a:t>
            </a:r>
          </a:p>
          <a:p>
            <a:pPr lvl="0"/>
            <a:r>
              <a:rPr lang="en-US" sz="20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3324</a:t>
            </a:r>
          </a:p>
          <a:p>
            <a:pPr lvl="0"/>
            <a:r>
              <a:rPr lang="en-US" sz="20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3325   </a:t>
            </a:r>
            <a:r>
              <a:rPr lang="en-US" sz="20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initlock</a:t>
            </a:r>
            <a:r>
              <a:rPr lang="en-US" sz="20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(&amp;</a:t>
            </a:r>
            <a:r>
              <a:rPr lang="en-US" sz="20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tickslock</a:t>
            </a:r>
            <a:r>
              <a:rPr lang="en-US" sz="20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"time");</a:t>
            </a:r>
          </a:p>
          <a:p>
            <a:pPr lvl="0"/>
            <a:r>
              <a:rPr lang="en-US" sz="20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3326 }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8C14858-DD81-D4C7-ABBF-AF5FA18C594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114800" y="301320"/>
            <a:ext cx="5461200" cy="1262160"/>
          </a:xfrm>
        </p:spPr>
        <p:txBody>
          <a:bodyPr/>
          <a:lstStyle/>
          <a:p>
            <a:pPr lvl="0"/>
            <a:r>
              <a:rPr lang="en-US"/>
              <a:t>Initialize IDT</a:t>
            </a: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3B007CE0-8C99-17CC-D284-9E92FB464622}"/>
              </a:ext>
            </a:extLst>
          </p:cNvPr>
          <p:cNvSpPr/>
          <p:nvPr/>
        </p:nvSpPr>
        <p:spPr>
          <a:xfrm>
            <a:off x="7501680" y="533160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main()</a:t>
            </a: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ED4F78A3-B272-0728-A726-ADB10ED822CD}"/>
              </a:ext>
            </a:extLst>
          </p:cNvPr>
          <p:cNvSpPr/>
          <p:nvPr/>
        </p:nvSpPr>
        <p:spPr>
          <a:xfrm>
            <a:off x="7730280" y="596448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tvinit()</a:t>
            </a:r>
          </a:p>
        </p:txBody>
      </p:sp>
      <p:cxnSp>
        <p:nvCxnSpPr>
          <p:cNvPr id="7" name="Elbow Connector 6">
            <a:extLst>
              <a:ext uri="{FF2B5EF4-FFF2-40B4-BE49-F238E27FC236}">
                <a16:creationId xmlns:a16="http://schemas.microsoft.com/office/drawing/2014/main" id="{B0D93253-5451-1DC0-E679-70B287AF5335}"/>
              </a:ext>
            </a:extLst>
          </p:cNvPr>
          <p:cNvCxnSpPr>
            <a:endCxn id="6" idx="3"/>
          </p:cNvCxnSpPr>
          <p:nvPr/>
        </p:nvCxnSpPr>
        <p:spPr>
          <a:xfrm>
            <a:off x="7501680" y="5472360"/>
            <a:ext cx="228600" cy="632880"/>
          </a:xfrm>
          <a:prstGeom prst="bentConnector3">
            <a:avLst>
              <a:gd name="adj1" fmla="val -126190"/>
            </a:avLst>
          </a:prstGeom>
          <a:noFill/>
          <a:ln w="19080">
            <a:solidFill>
              <a:srgbClr val="000000"/>
            </a:solidFill>
            <a:prstDash val="solid"/>
          </a:ln>
        </p:spPr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79A719-575E-B0AD-02DD-8FA5481D36BD}"/>
              </a:ext>
            </a:extLst>
          </p:cNvPr>
          <p:cNvSpPr txBox="1">
            <a:spLocks/>
          </p:cNvSpPr>
          <p:nvPr/>
        </p:nvSpPr>
        <p:spPr>
          <a:xfrm>
            <a:off x="5174640" y="1600200"/>
            <a:ext cx="4426560" cy="25556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/>
          </a:bodyPr>
          <a:lstStyle>
            <a:lvl1pPr marL="0" marR="0" indent="0" hangingPunct="0">
              <a:spcBef>
                <a:spcPts val="0"/>
              </a:spcBef>
              <a:spcAft>
                <a:spcPts val="1414"/>
              </a:spcAft>
              <a:tabLst/>
              <a:defRPr lang="en-US" sz="3200" b="0" i="0" u="none" strike="noStrike" kern="1200">
                <a:ln>
                  <a:noFill/>
                </a:ln>
                <a:latin typeface="Liberation Sans" pitchFamily="18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ysClr val="windowText" lastClr="000000"/>
                </a:solidFill>
              </a:rPr>
              <a:t>Only T_SYSCALL can be invoked from user level</a:t>
            </a:r>
          </a:p>
        </p:txBody>
      </p:sp>
    </p:spTree>
    <p:extLst>
      <p:ext uri="{BB962C8B-B14F-4D97-AF65-F5344CB8AC3E}">
        <p14:creationId xmlns:p14="http://schemas.microsoft.com/office/powerpoint/2010/main" val="323772565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1AF524C-45AC-17FB-27AD-BF7625CD8E9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457200"/>
            <a:ext cx="9071640" cy="6629400"/>
          </a:xfrm>
        </p:spPr>
        <p:txBody>
          <a:bodyPr>
            <a:noAutofit/>
          </a:bodyPr>
          <a:lstStyle/>
          <a:p>
            <a:pPr lvl="0"/>
            <a:r>
              <a:rPr lang="en-US" sz="20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3316 void</a:t>
            </a:r>
          </a:p>
          <a:p>
            <a:pPr lvl="0"/>
            <a:r>
              <a:rPr lang="en-US" sz="20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3317 </a:t>
            </a:r>
            <a:r>
              <a:rPr lang="en-US" sz="2000" dirty="0" err="1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tvinit</a:t>
            </a:r>
            <a:r>
              <a:rPr lang="en-US" sz="20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(void)</a:t>
            </a:r>
          </a:p>
          <a:p>
            <a:pPr lvl="0"/>
            <a:r>
              <a:rPr lang="en-US" sz="20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3318 {</a:t>
            </a:r>
          </a:p>
          <a:p>
            <a:pPr lvl="0"/>
            <a:r>
              <a:rPr lang="en-US" sz="20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3319   int </a:t>
            </a:r>
            <a:r>
              <a:rPr lang="en-US" sz="2000" dirty="0" err="1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</a:t>
            </a:r>
            <a:r>
              <a:rPr lang="en-US" sz="20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;</a:t>
            </a:r>
          </a:p>
          <a:p>
            <a:pPr lvl="0"/>
            <a:r>
              <a:rPr lang="en-US" sz="20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3320</a:t>
            </a:r>
          </a:p>
          <a:p>
            <a:pPr lvl="0"/>
            <a:r>
              <a:rPr lang="en-US" sz="20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3321   for(</a:t>
            </a:r>
            <a:r>
              <a:rPr lang="en-US" sz="2000" dirty="0" err="1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</a:t>
            </a:r>
            <a:r>
              <a:rPr lang="en-US" sz="20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= 0; </a:t>
            </a:r>
            <a:r>
              <a:rPr lang="en-US" sz="2000" dirty="0" err="1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</a:t>
            </a:r>
            <a:r>
              <a:rPr lang="en-US" sz="20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&lt; 256; </a:t>
            </a:r>
            <a:r>
              <a:rPr lang="en-US" sz="2000" dirty="0" err="1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</a:t>
            </a:r>
            <a:r>
              <a:rPr lang="en-US" sz="20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++)</a:t>
            </a:r>
          </a:p>
          <a:p>
            <a:pPr lvl="0"/>
            <a:r>
              <a:rPr lang="en-US" sz="20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3322     SETGATE(</a:t>
            </a:r>
            <a:r>
              <a:rPr lang="en-US" sz="2000" dirty="0" err="1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idt</a:t>
            </a:r>
            <a:r>
              <a:rPr lang="en-US" sz="20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[</a:t>
            </a:r>
            <a:r>
              <a:rPr lang="en-US" sz="2000" dirty="0" err="1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</a:t>
            </a:r>
            <a:r>
              <a:rPr lang="en-US" sz="20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], </a:t>
            </a:r>
            <a:r>
              <a:rPr lang="en-US" sz="2000" dirty="0">
                <a:solidFill>
                  <a:schemeClr val="accent4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0</a:t>
            </a:r>
            <a:r>
              <a:rPr lang="en-US" sz="20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SEG_KCODE&lt;&lt;3, vectors[</a:t>
            </a:r>
            <a:r>
              <a:rPr lang="en-US" sz="2000" dirty="0" err="1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</a:t>
            </a:r>
            <a:r>
              <a:rPr lang="en-US" sz="20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], 0);</a:t>
            </a:r>
          </a:p>
          <a:p>
            <a:pPr lvl="0"/>
            <a:r>
              <a:rPr lang="en-US" sz="20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3323   SETGATE(</a:t>
            </a:r>
            <a:r>
              <a:rPr lang="en-US" sz="2000" dirty="0" err="1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idt</a:t>
            </a:r>
            <a:r>
              <a:rPr lang="en-US" sz="20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[T_SYSCALL], </a:t>
            </a:r>
            <a:r>
              <a:rPr lang="en-US" sz="2000" dirty="0">
                <a:solidFill>
                  <a:schemeClr val="accent4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</a:t>
            </a:r>
            <a:r>
              <a:rPr lang="en-US" sz="20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SEG_KCODE&lt;&lt;3,</a:t>
            </a:r>
          </a:p>
          <a:p>
            <a:pPr lvl="0"/>
            <a:r>
              <a:rPr lang="en-US" sz="20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              vectors[T_SYSCALL], DPL_USER);</a:t>
            </a:r>
          </a:p>
          <a:p>
            <a:pPr lvl="0"/>
            <a:r>
              <a:rPr lang="en-US" sz="20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3324</a:t>
            </a:r>
          </a:p>
          <a:p>
            <a:pPr lvl="0"/>
            <a:r>
              <a:rPr lang="en-US" sz="20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3325   </a:t>
            </a:r>
            <a:r>
              <a:rPr lang="en-US" sz="2000" dirty="0" err="1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initlock</a:t>
            </a:r>
            <a:r>
              <a:rPr lang="en-US" sz="20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(&amp;</a:t>
            </a:r>
            <a:r>
              <a:rPr lang="en-US" sz="2000" dirty="0" err="1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tickslock</a:t>
            </a:r>
            <a:r>
              <a:rPr lang="en-US" sz="20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"time");</a:t>
            </a:r>
          </a:p>
          <a:p>
            <a:pPr lvl="0"/>
            <a:r>
              <a:rPr lang="en-US" sz="20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3326 }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8C14858-DD81-D4C7-ABBF-AF5FA18C594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114800" y="301320"/>
            <a:ext cx="5461200" cy="1262160"/>
          </a:xfrm>
        </p:spPr>
        <p:txBody>
          <a:bodyPr/>
          <a:lstStyle/>
          <a:p>
            <a:pPr lvl="0"/>
            <a:r>
              <a:rPr lang="en-US" dirty="0"/>
              <a:t>Initialize IDT</a:t>
            </a: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3B007CE0-8C99-17CC-D284-9E92FB464622}"/>
              </a:ext>
            </a:extLst>
          </p:cNvPr>
          <p:cNvSpPr/>
          <p:nvPr/>
        </p:nvSpPr>
        <p:spPr>
          <a:xfrm>
            <a:off x="7501680" y="533160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main()</a:t>
            </a: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ED4F78A3-B272-0728-A726-ADB10ED822CD}"/>
              </a:ext>
            </a:extLst>
          </p:cNvPr>
          <p:cNvSpPr/>
          <p:nvPr/>
        </p:nvSpPr>
        <p:spPr>
          <a:xfrm>
            <a:off x="7730280" y="596448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tvinit()</a:t>
            </a:r>
          </a:p>
        </p:txBody>
      </p:sp>
      <p:cxnSp>
        <p:nvCxnSpPr>
          <p:cNvPr id="7" name="Elbow Connector 6">
            <a:extLst>
              <a:ext uri="{FF2B5EF4-FFF2-40B4-BE49-F238E27FC236}">
                <a16:creationId xmlns:a16="http://schemas.microsoft.com/office/drawing/2014/main" id="{B0D93253-5451-1DC0-E679-70B287AF5335}"/>
              </a:ext>
            </a:extLst>
          </p:cNvPr>
          <p:cNvCxnSpPr>
            <a:endCxn id="6" idx="3"/>
          </p:cNvCxnSpPr>
          <p:nvPr/>
        </p:nvCxnSpPr>
        <p:spPr>
          <a:xfrm>
            <a:off x="7501680" y="5472360"/>
            <a:ext cx="228600" cy="632880"/>
          </a:xfrm>
          <a:prstGeom prst="bentConnector3">
            <a:avLst>
              <a:gd name="adj1" fmla="val -126190"/>
            </a:avLst>
          </a:prstGeom>
          <a:noFill/>
          <a:ln w="19080">
            <a:solidFill>
              <a:srgbClr val="000000"/>
            </a:solidFill>
            <a:prstDash val="solid"/>
          </a:ln>
        </p:spPr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79A719-575E-B0AD-02DD-8FA5481D36BD}"/>
              </a:ext>
            </a:extLst>
          </p:cNvPr>
          <p:cNvSpPr txBox="1">
            <a:spLocks/>
          </p:cNvSpPr>
          <p:nvPr/>
        </p:nvSpPr>
        <p:spPr>
          <a:xfrm>
            <a:off x="5174640" y="1600200"/>
            <a:ext cx="4426560" cy="25556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/>
          </a:bodyPr>
          <a:lstStyle>
            <a:lvl1pPr marL="0" marR="0" indent="0" hangingPunct="0">
              <a:spcBef>
                <a:spcPts val="0"/>
              </a:spcBef>
              <a:spcAft>
                <a:spcPts val="1414"/>
              </a:spcAft>
              <a:tabLst/>
              <a:defRPr lang="en-US" sz="3200" b="0" i="0" u="none" strike="noStrike" kern="1200">
                <a:ln>
                  <a:noFill/>
                </a:ln>
                <a:latin typeface="Liberation Sans" pitchFamily="18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ysClr val="windowText" lastClr="000000"/>
                </a:solidFill>
              </a:rPr>
              <a:t>Syscall</a:t>
            </a:r>
            <a:r>
              <a:rPr lang="en-US" dirty="0">
                <a:solidFill>
                  <a:sysClr val="windowText" lastClr="000000"/>
                </a:solidFill>
              </a:rPr>
              <a:t> is a “trap”</a:t>
            </a:r>
          </a:p>
          <a:p>
            <a:pPr marL="45720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ysClr val="windowText" lastClr="000000"/>
                </a:solidFill>
              </a:rPr>
              <a:t>i.e., does not disable interrupts</a:t>
            </a:r>
          </a:p>
        </p:txBody>
      </p:sp>
    </p:spTree>
    <p:extLst>
      <p:ext uri="{BB962C8B-B14F-4D97-AF65-F5344CB8AC3E}">
        <p14:creationId xmlns:p14="http://schemas.microsoft.com/office/powerpoint/2010/main" val="1194732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8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F5BC0D14-5863-C9C2-225B-7D56590C315D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503999" y="301320"/>
            <a:ext cx="9071640" cy="5851800"/>
          </a:xfrm>
        </p:spPr>
        <p:txBody>
          <a:bodyPr anchor="ctr"/>
          <a:lstStyle/>
          <a:p>
            <a:pPr lvl="0" algn="ctr"/>
            <a:r>
              <a:rPr lang="en-US"/>
              <a:t>Interrupt path through the xv6 kernel</a:t>
            </a: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8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DD95A4C-5E2E-FAA3-017E-C8E0590A76C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629400" y="644760"/>
            <a:ext cx="2971800" cy="2555640"/>
          </a:xfrm>
        </p:spPr>
        <p:txBody>
          <a:bodyPr/>
          <a:lstStyle/>
          <a:p>
            <a:pPr lvl="0"/>
            <a:r>
              <a:rPr lang="en-US"/>
              <a:t>Complete interrupt path</a:t>
            </a:r>
          </a:p>
          <a:p>
            <a:pPr lvl="0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C63645E-38CE-F113-5F3C-F7239C4ED06E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07359" y="1043280"/>
            <a:ext cx="10079640" cy="58147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8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3D1AC92-8BB6-C6CE-121B-EF48F35F370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457200"/>
            <a:ext cx="9071640" cy="6629400"/>
          </a:xfrm>
        </p:spPr>
        <p:txBody>
          <a:bodyPr/>
          <a:lstStyle/>
          <a:p>
            <a:pPr lvl="0"/>
            <a:endParaRPr lang="en-US" sz="3600" dirty="0">
              <a:solidFill>
                <a:srgbClr val="993366"/>
              </a:solidFill>
              <a:latin typeface="LMMono10" pitchFamily="17"/>
            </a:endParaRPr>
          </a:p>
          <a:p>
            <a:pPr lvl="0"/>
            <a:endParaRPr lang="en-US" sz="3600" dirty="0">
              <a:solidFill>
                <a:srgbClr val="993366"/>
              </a:solidFill>
              <a:latin typeface="LMMono10" pitchFamily="17"/>
            </a:endParaRPr>
          </a:p>
          <a:p>
            <a:pPr lvl="0"/>
            <a:r>
              <a:rPr lang="en-US" sz="3600" dirty="0">
                <a:solidFill>
                  <a:srgbClr val="993366"/>
                </a:solidFill>
                <a:latin typeface="LMMono10" pitchFamily="17"/>
              </a:rPr>
              <a:t>vector32: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LMMono10" pitchFamily="17"/>
              </a:rPr>
              <a:t>  </a:t>
            </a:r>
            <a:r>
              <a:rPr lang="en-US" sz="3600" dirty="0" err="1">
                <a:solidFill>
                  <a:srgbClr val="993366"/>
                </a:solidFill>
                <a:latin typeface="LMMono10" pitchFamily="17"/>
              </a:rPr>
              <a:t>pushl</a:t>
            </a:r>
            <a:r>
              <a:rPr lang="en-US" sz="3600" dirty="0">
                <a:solidFill>
                  <a:srgbClr val="993366"/>
                </a:solidFill>
                <a:latin typeface="LMMono10" pitchFamily="17"/>
              </a:rPr>
              <a:t> $0    // error code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LMMono10" pitchFamily="17"/>
              </a:rPr>
              <a:t>  </a:t>
            </a:r>
            <a:r>
              <a:rPr lang="en-US" sz="3600" dirty="0" err="1">
                <a:solidFill>
                  <a:srgbClr val="993366"/>
                </a:solidFill>
                <a:latin typeface="LMMono10" pitchFamily="17"/>
              </a:rPr>
              <a:t>pushl</a:t>
            </a:r>
            <a:r>
              <a:rPr lang="en-US" sz="3600" dirty="0">
                <a:solidFill>
                  <a:srgbClr val="993366"/>
                </a:solidFill>
                <a:latin typeface="LMMono10" pitchFamily="17"/>
              </a:rPr>
              <a:t> $32   // vector #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LMMono10" pitchFamily="17"/>
              </a:rPr>
              <a:t>  </a:t>
            </a:r>
            <a:r>
              <a:rPr lang="en-US" sz="3600" dirty="0" err="1">
                <a:solidFill>
                  <a:srgbClr val="993366"/>
                </a:solidFill>
                <a:latin typeface="LMMono10" pitchFamily="17"/>
              </a:rPr>
              <a:t>jmp</a:t>
            </a:r>
            <a:r>
              <a:rPr lang="en-US" sz="3600" dirty="0">
                <a:solidFill>
                  <a:srgbClr val="993366"/>
                </a:solidFill>
                <a:latin typeface="LMMono10" pitchFamily="17"/>
              </a:rPr>
              <a:t> </a:t>
            </a:r>
            <a:r>
              <a:rPr lang="en-US" sz="3600" dirty="0" err="1">
                <a:solidFill>
                  <a:srgbClr val="993366"/>
                </a:solidFill>
                <a:latin typeface="LMMono10" pitchFamily="17"/>
              </a:rPr>
              <a:t>alltraps</a:t>
            </a:r>
            <a:endParaRPr lang="en-US" sz="3600" dirty="0">
              <a:solidFill>
                <a:srgbClr val="993366"/>
              </a:solidFill>
              <a:latin typeface="LMMono10" pitchFamily="17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B2E8B79-918E-FE2D-6873-5DCE7275643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114800" y="-317520"/>
            <a:ext cx="5461200" cy="2500200"/>
          </a:xfrm>
        </p:spPr>
        <p:txBody>
          <a:bodyPr/>
          <a:lstStyle/>
          <a:p>
            <a:pPr lvl="0"/>
            <a:r>
              <a:rPr lang="en-US"/>
              <a:t>Timer Interrupt (int 0x32)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3914C3-B166-F67E-35A6-4E6399599E2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257800" y="4759560"/>
            <a:ext cx="4426560" cy="2555640"/>
          </a:xfrm>
        </p:spPr>
        <p:txBody>
          <a:bodyPr/>
          <a:lstStyle/>
          <a:p>
            <a:pPr lvl="0">
              <a:buSzPct val="45000"/>
              <a:buFont typeface="StarSymbol"/>
              <a:buChar char="●"/>
            </a:pPr>
            <a:r>
              <a:rPr lang="en-US"/>
              <a:t>Automatically generated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/>
              <a:t>From vectors.pl</a:t>
            </a:r>
          </a:p>
          <a:p>
            <a:pPr marL="0" lvl="1" indent="0" hangingPunct="0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</a:pPr>
            <a:r>
              <a:rPr lang="en-US" sz="3200">
                <a:latin typeface="Liberation Sans" pitchFamily="18"/>
              </a:rPr>
              <a:t>vector.S</a:t>
            </a: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F28F6CA0-D606-A067-71BC-D447506B8735}"/>
              </a:ext>
            </a:extLst>
          </p:cNvPr>
          <p:cNvSpPr/>
          <p:nvPr/>
        </p:nvSpPr>
        <p:spPr>
          <a:xfrm>
            <a:off x="7772400" y="251460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00CC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int 0x32</a:t>
            </a: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C3049AA3-E22A-0F89-2F5F-5465B72491E2}"/>
              </a:ext>
            </a:extLst>
          </p:cNvPr>
          <p:cNvSpPr/>
          <p:nvPr/>
        </p:nvSpPr>
        <p:spPr>
          <a:xfrm>
            <a:off x="8001000" y="314748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vector32</a:t>
            </a:r>
          </a:p>
        </p:txBody>
      </p:sp>
      <p:cxnSp>
        <p:nvCxnSpPr>
          <p:cNvPr id="7" name="Elbow Connector 6">
            <a:extLst>
              <a:ext uri="{FF2B5EF4-FFF2-40B4-BE49-F238E27FC236}">
                <a16:creationId xmlns:a16="http://schemas.microsoft.com/office/drawing/2014/main" id="{28700CFC-471B-26C0-6947-1D667D1F06D6}"/>
              </a:ext>
            </a:extLst>
          </p:cNvPr>
          <p:cNvCxnSpPr>
            <a:endCxn id="6" idx="3"/>
          </p:cNvCxnSpPr>
          <p:nvPr/>
        </p:nvCxnSpPr>
        <p:spPr>
          <a:xfrm>
            <a:off x="7772400" y="2655360"/>
            <a:ext cx="228600" cy="632880"/>
          </a:xfrm>
          <a:prstGeom prst="bentConnector3">
            <a:avLst/>
          </a:prstGeom>
          <a:noFill/>
          <a:ln w="19080">
            <a:solidFill>
              <a:srgbClr val="000000"/>
            </a:solidFill>
            <a:prstDash val="solid"/>
          </a:ln>
        </p:spPr>
      </p:cxn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8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A06CEB7-CC90-F3D3-B89F-51C3A32E495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486400" y="644760"/>
            <a:ext cx="4343400" cy="1184040"/>
          </a:xfrm>
        </p:spPr>
        <p:txBody>
          <a:bodyPr/>
          <a:lstStyle/>
          <a:p>
            <a:pPr lvl="0" algn="ctr"/>
            <a:r>
              <a:rPr lang="en-US"/>
              <a:t>Kernel stack after interrupt</a:t>
            </a:r>
          </a:p>
          <a:p>
            <a:pPr lvl="0"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1FE6D0-AAF4-A769-2916-640D1343D3D2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97800" y="2705040"/>
            <a:ext cx="9406800" cy="272988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Freeform 3">
            <a:extLst>
              <a:ext uri="{FF2B5EF4-FFF2-40B4-BE49-F238E27FC236}">
                <a16:creationId xmlns:a16="http://schemas.microsoft.com/office/drawing/2014/main" id="{9D4E970D-A7CE-75F3-83A5-FD6499E59393}"/>
              </a:ext>
            </a:extLst>
          </p:cNvPr>
          <p:cNvSpPr/>
          <p:nvPr/>
        </p:nvSpPr>
        <p:spPr>
          <a:xfrm>
            <a:off x="7770959" y="229860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00CC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int 0x32</a:t>
            </a: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6582750C-7633-0343-4424-0E842CCBEBAA}"/>
              </a:ext>
            </a:extLst>
          </p:cNvPr>
          <p:cNvSpPr/>
          <p:nvPr/>
        </p:nvSpPr>
        <p:spPr>
          <a:xfrm>
            <a:off x="7999560" y="293148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vector32</a:t>
            </a:r>
          </a:p>
        </p:txBody>
      </p:sp>
      <p:cxnSp>
        <p:nvCxnSpPr>
          <p:cNvPr id="6" name="Elbow Connector 5">
            <a:extLst>
              <a:ext uri="{FF2B5EF4-FFF2-40B4-BE49-F238E27FC236}">
                <a16:creationId xmlns:a16="http://schemas.microsoft.com/office/drawing/2014/main" id="{0C0770D1-D1A6-7902-14FD-9570715341F5}"/>
              </a:ext>
            </a:extLst>
          </p:cNvPr>
          <p:cNvCxnSpPr>
            <a:endCxn id="5" idx="3"/>
          </p:cNvCxnSpPr>
          <p:nvPr/>
        </p:nvCxnSpPr>
        <p:spPr>
          <a:xfrm>
            <a:off x="7770959" y="2439360"/>
            <a:ext cx="228601" cy="632880"/>
          </a:xfrm>
          <a:prstGeom prst="bentConnector3">
            <a:avLst/>
          </a:prstGeom>
          <a:noFill/>
          <a:ln w="19080">
            <a:solidFill>
              <a:srgbClr val="000000"/>
            </a:solidFill>
            <a:prstDash val="solid"/>
          </a:ln>
        </p:spPr>
      </p:cxn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8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8C332F5-9273-DA69-3B14-545B3C11432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457200"/>
            <a:ext cx="9071640" cy="6629400"/>
          </a:xfrm>
        </p:spPr>
        <p:txBody>
          <a:bodyPr>
            <a:normAutofit fontScale="47500" lnSpcReduction="20000"/>
          </a:bodyPr>
          <a:lstStyle/>
          <a:p>
            <a:pPr lvl="0"/>
            <a:r>
              <a:rPr lang="en-US" sz="3600">
                <a:solidFill>
                  <a:srgbClr val="4700B8"/>
                </a:solidFill>
                <a:latin typeface="LMMono10" pitchFamily="17"/>
              </a:rPr>
              <a:t>3254 alltraps:</a:t>
            </a:r>
          </a:p>
          <a:p>
            <a:pPr lvl="0"/>
            <a:r>
              <a:rPr lang="en-US" sz="3600">
                <a:solidFill>
                  <a:srgbClr val="4700B8"/>
                </a:solidFill>
                <a:latin typeface="LMMono10" pitchFamily="17"/>
              </a:rPr>
              <a:t>3255 # Build trap frame.</a:t>
            </a:r>
          </a:p>
          <a:p>
            <a:pPr lvl="0"/>
            <a:r>
              <a:rPr lang="en-US" sz="3600">
                <a:solidFill>
                  <a:srgbClr val="4700B8"/>
                </a:solidFill>
                <a:latin typeface="LMMono10" pitchFamily="17"/>
              </a:rPr>
              <a:t>3256 pushl %ds</a:t>
            </a:r>
          </a:p>
          <a:p>
            <a:pPr lvl="0"/>
            <a:r>
              <a:rPr lang="en-US" sz="3600">
                <a:solidFill>
                  <a:srgbClr val="4700B8"/>
                </a:solidFill>
                <a:latin typeface="LMMono10" pitchFamily="17"/>
              </a:rPr>
              <a:t>3257 pushl %es</a:t>
            </a:r>
          </a:p>
          <a:p>
            <a:pPr lvl="0"/>
            <a:r>
              <a:rPr lang="en-US" sz="3600">
                <a:solidFill>
                  <a:srgbClr val="4700B8"/>
                </a:solidFill>
                <a:latin typeface="LMMono10" pitchFamily="17"/>
              </a:rPr>
              <a:t>3258 pushl %fs</a:t>
            </a:r>
          </a:p>
          <a:p>
            <a:pPr lvl="0"/>
            <a:r>
              <a:rPr lang="en-US" sz="3600">
                <a:solidFill>
                  <a:srgbClr val="4700B8"/>
                </a:solidFill>
                <a:latin typeface="LMMono10" pitchFamily="17"/>
              </a:rPr>
              <a:t>3259 pushl %gs</a:t>
            </a:r>
          </a:p>
          <a:p>
            <a:pPr lvl="0"/>
            <a:r>
              <a:rPr lang="en-US" sz="3600">
                <a:solidFill>
                  <a:srgbClr val="4700B8"/>
                </a:solidFill>
                <a:latin typeface="LMMono10" pitchFamily="17"/>
              </a:rPr>
              <a:t>3260 </a:t>
            </a:r>
            <a:r>
              <a:rPr lang="en-US" sz="3600" b="1">
                <a:solidFill>
                  <a:srgbClr val="4700B8"/>
                </a:solidFill>
                <a:latin typeface="LMMono10" pitchFamily="17"/>
              </a:rPr>
              <a:t>pushal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3261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3262 # Set up data segments.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3263 movw $(SEG_KDATA&lt;&lt;3), %ax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3264 movw %ax, %ds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3265 movw %ax, %es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3266</a:t>
            </a:r>
          </a:p>
          <a:p>
            <a:pPr lvl="0"/>
            <a:r>
              <a:rPr lang="en-US" sz="3600">
                <a:solidFill>
                  <a:srgbClr val="4700B8"/>
                </a:solidFill>
                <a:latin typeface="LMMono10" pitchFamily="17"/>
              </a:rPr>
              <a:t>3267 # Call trap(tf), where tf=%esp</a:t>
            </a:r>
          </a:p>
          <a:p>
            <a:pPr lvl="0"/>
            <a:r>
              <a:rPr lang="en-US" sz="3600">
                <a:solidFill>
                  <a:srgbClr val="4700B8"/>
                </a:solidFill>
                <a:latin typeface="LMMono10" pitchFamily="17"/>
              </a:rPr>
              <a:t>3268 pushl %esp</a:t>
            </a:r>
          </a:p>
          <a:p>
            <a:pPr lvl="0"/>
            <a:r>
              <a:rPr lang="en-US" sz="3600">
                <a:solidFill>
                  <a:srgbClr val="4700B8"/>
                </a:solidFill>
                <a:latin typeface="LMMono10" pitchFamily="17"/>
              </a:rPr>
              <a:t>3269 call trap</a:t>
            </a:r>
          </a:p>
          <a:p>
            <a:pPr lvl="0"/>
            <a:endParaRPr lang="en-US" sz="3600">
              <a:solidFill>
                <a:srgbClr val="993366"/>
              </a:solidFill>
              <a:latin typeface="LMMono10" pitchFamily="17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1B95136-62F3-2D86-B35D-2E61128B4E5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114800" y="301320"/>
            <a:ext cx="5461200" cy="1262160"/>
          </a:xfrm>
        </p:spPr>
        <p:txBody>
          <a:bodyPr/>
          <a:lstStyle/>
          <a:p>
            <a:pPr lvl="0"/>
            <a:r>
              <a:rPr lang="en-US"/>
              <a:t>alltraps()</a:t>
            </a: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57A48D8B-7B5E-0676-4AB6-D50CA77A8570}"/>
              </a:ext>
            </a:extLst>
          </p:cNvPr>
          <p:cNvSpPr/>
          <p:nvPr/>
        </p:nvSpPr>
        <p:spPr>
          <a:xfrm>
            <a:off x="7769520" y="442260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00CC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int 0x64</a:t>
            </a: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36E366F4-609E-9687-4480-C76B67BC6DC4}"/>
              </a:ext>
            </a:extLst>
          </p:cNvPr>
          <p:cNvSpPr/>
          <p:nvPr/>
        </p:nvSpPr>
        <p:spPr>
          <a:xfrm>
            <a:off x="7998120" y="505548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vector64</a:t>
            </a:r>
          </a:p>
        </p:txBody>
      </p:sp>
      <p:cxnSp>
        <p:nvCxnSpPr>
          <p:cNvPr id="6" name="Elbow Connector 5">
            <a:extLst>
              <a:ext uri="{FF2B5EF4-FFF2-40B4-BE49-F238E27FC236}">
                <a16:creationId xmlns:a16="http://schemas.microsoft.com/office/drawing/2014/main" id="{E4E939CC-76B7-5AB2-33CF-928461703540}"/>
              </a:ext>
            </a:extLst>
          </p:cNvPr>
          <p:cNvCxnSpPr>
            <a:endCxn id="5" idx="3"/>
          </p:cNvCxnSpPr>
          <p:nvPr/>
        </p:nvCxnSpPr>
        <p:spPr>
          <a:xfrm>
            <a:off x="7769520" y="4563360"/>
            <a:ext cx="228600" cy="632880"/>
          </a:xfrm>
          <a:prstGeom prst="bentConnector3">
            <a:avLst/>
          </a:prstGeom>
          <a:noFill/>
          <a:ln w="19080">
            <a:solidFill>
              <a:srgbClr val="000000"/>
            </a:solidFill>
            <a:prstDash val="solid"/>
          </a:ln>
        </p:spPr>
      </p:cxnSp>
      <p:sp>
        <p:nvSpPr>
          <p:cNvPr id="7" name="Freeform 6">
            <a:extLst>
              <a:ext uri="{FF2B5EF4-FFF2-40B4-BE49-F238E27FC236}">
                <a16:creationId xmlns:a16="http://schemas.microsoft.com/office/drawing/2014/main" id="{170CD2A8-A7A4-5EF9-DA5A-95E51326B0BD}"/>
              </a:ext>
            </a:extLst>
          </p:cNvPr>
          <p:cNvSpPr/>
          <p:nvPr/>
        </p:nvSpPr>
        <p:spPr>
          <a:xfrm>
            <a:off x="8214120" y="559548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alltraps</a:t>
            </a:r>
          </a:p>
        </p:txBody>
      </p:sp>
      <p:cxnSp>
        <p:nvCxnSpPr>
          <p:cNvPr id="8" name="Elbow Connector 7">
            <a:extLst>
              <a:ext uri="{FF2B5EF4-FFF2-40B4-BE49-F238E27FC236}">
                <a16:creationId xmlns:a16="http://schemas.microsoft.com/office/drawing/2014/main" id="{1C0162C6-30ED-67A9-6ACD-ECAD4E48F48C}"/>
              </a:ext>
            </a:extLst>
          </p:cNvPr>
          <p:cNvCxnSpPr>
            <a:stCxn id="5" idx="3"/>
            <a:endCxn id="7" idx="3"/>
          </p:cNvCxnSpPr>
          <p:nvPr/>
        </p:nvCxnSpPr>
        <p:spPr>
          <a:xfrm rot="10800000" flipH="1" flipV="1">
            <a:off x="7998120" y="5196240"/>
            <a:ext cx="216000" cy="540000"/>
          </a:xfrm>
          <a:prstGeom prst="bentConnector3">
            <a:avLst>
              <a:gd name="adj1" fmla="val -105833"/>
            </a:avLst>
          </a:prstGeom>
          <a:noFill/>
          <a:ln w="19080">
            <a:solidFill>
              <a:srgbClr val="000000"/>
            </a:solidFill>
            <a:prstDash val="solid"/>
          </a:ln>
        </p:spPr>
      </p:cxn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8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734EEC-1078-5391-B592-F689943F6A7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pusha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A81A72-01B3-DF81-9CC4-C8D4D9C1A87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29560" y="1787760"/>
            <a:ext cx="9071640" cy="4384440"/>
          </a:xfrm>
        </p:spPr>
        <p:txBody>
          <a:bodyPr/>
          <a:lstStyle/>
          <a:p>
            <a:pPr lvl="0">
              <a:buSzPct val="45000"/>
              <a:buFont typeface="StarSymbol"/>
              <a:buChar char="●"/>
            </a:pPr>
            <a:r>
              <a:rPr lang="en-US"/>
              <a:t>An assembler instruction that saves all registers on the stack</a:t>
            </a:r>
          </a:p>
          <a:p>
            <a:pPr marL="0" lvl="1" indent="0" hangingPunct="0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</a:pPr>
            <a:r>
              <a:rPr lang="en-US" sz="3200">
                <a:latin typeface="Liberation Sans" pitchFamily="18"/>
                <a:hlinkClick r:id="rId3"/>
              </a:rPr>
              <a:t>https://c9x.me/x86/html/file_module_x86_id_270.html</a:t>
            </a:r>
          </a:p>
          <a:p>
            <a:pPr lvl="0">
              <a:buSzPct val="45000"/>
              <a:buFont typeface="StarSymbol"/>
              <a:buChar char="●"/>
            </a:pP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CBA75E-B595-55BF-85E2-FB91DE282AA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143000" y="3657600"/>
            <a:ext cx="8433000" cy="3429360"/>
          </a:xfrm>
        </p:spPr>
        <p:txBody>
          <a:bodyPr>
            <a:normAutofit fontScale="47500" lnSpcReduction="20000"/>
          </a:bodyPr>
          <a:lstStyle/>
          <a:p>
            <a:pPr lvl="0"/>
            <a:r>
              <a:rPr lang="en-US" sz="3600">
                <a:solidFill>
                  <a:srgbClr val="993366"/>
                </a:solidFill>
                <a:latin typeface="LM Mono 10" pitchFamily="17"/>
              </a:rPr>
              <a:t>Temporary = ESP;</a:t>
            </a:r>
          </a:p>
          <a:p>
            <a:pPr lvl="0"/>
            <a:r>
              <a:rPr lang="en-US" sz="3600">
                <a:solidFill>
                  <a:srgbClr val="4700B8"/>
                </a:solidFill>
                <a:latin typeface="LM Mono 10" pitchFamily="17"/>
              </a:rPr>
              <a:t>Push(EAX);</a:t>
            </a:r>
          </a:p>
          <a:p>
            <a:pPr lvl="0"/>
            <a:r>
              <a:rPr lang="en-US" sz="3600">
                <a:solidFill>
                  <a:srgbClr val="4700B8"/>
                </a:solidFill>
                <a:latin typeface="LM Mono 10" pitchFamily="17"/>
              </a:rPr>
              <a:t>Push(ECX);</a:t>
            </a:r>
          </a:p>
          <a:p>
            <a:pPr lvl="0"/>
            <a:r>
              <a:rPr lang="en-US" sz="3600">
                <a:solidFill>
                  <a:srgbClr val="4700B8"/>
                </a:solidFill>
                <a:latin typeface="LM Mono 10" pitchFamily="17"/>
              </a:rPr>
              <a:t>Push(EDX);</a:t>
            </a:r>
          </a:p>
          <a:p>
            <a:pPr lvl="0"/>
            <a:r>
              <a:rPr lang="en-US" sz="3600">
                <a:solidFill>
                  <a:srgbClr val="4700B8"/>
                </a:solidFill>
                <a:latin typeface="LM Mono 10" pitchFamily="17"/>
              </a:rPr>
              <a:t>Push(EBX);</a:t>
            </a:r>
          </a:p>
          <a:p>
            <a:pPr lvl="0"/>
            <a:r>
              <a:rPr lang="en-US" sz="3600">
                <a:solidFill>
                  <a:srgbClr val="4700B8"/>
                </a:solidFill>
                <a:latin typeface="LM Mono 10" pitchFamily="17"/>
              </a:rPr>
              <a:t>Push(Temporary);</a:t>
            </a:r>
          </a:p>
          <a:p>
            <a:pPr lvl="0"/>
            <a:r>
              <a:rPr lang="en-US" sz="3600">
                <a:solidFill>
                  <a:srgbClr val="4700B8"/>
                </a:solidFill>
                <a:latin typeface="LM Mono 10" pitchFamily="17"/>
              </a:rPr>
              <a:t>Push(EBP);</a:t>
            </a:r>
          </a:p>
          <a:p>
            <a:pPr lvl="0"/>
            <a:r>
              <a:rPr lang="en-US" sz="3600">
                <a:solidFill>
                  <a:srgbClr val="4700B8"/>
                </a:solidFill>
                <a:latin typeface="LM Mono 10" pitchFamily="17"/>
              </a:rPr>
              <a:t>Push(ESI);</a:t>
            </a:r>
          </a:p>
          <a:p>
            <a:pPr lvl="0"/>
            <a:r>
              <a:rPr lang="en-US" sz="3600">
                <a:solidFill>
                  <a:srgbClr val="4700B8"/>
                </a:solidFill>
                <a:latin typeface="LM Mono 10" pitchFamily="17"/>
              </a:rPr>
              <a:t>Push(EDI);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DA7CEAA-1BD6-10C1-2851-07213E910432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97800" y="1727640"/>
            <a:ext cx="9144000" cy="470664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1B087FD-08DF-1FA9-007D-577F5F7D0FC0}"/>
              </a:ext>
            </a:extLst>
          </p:cNvPr>
          <p:cNvSpPr txBox="1"/>
          <p:nvPr/>
        </p:nvSpPr>
        <p:spPr>
          <a:xfrm>
            <a:off x="489960" y="228600"/>
            <a:ext cx="8654040" cy="137160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3200" b="0" i="0" u="none" strike="noStrike" kern="1200" dirty="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Case #1: Interrupt path no change in privilege level</a:t>
            </a:r>
          </a:p>
          <a:p>
            <a:pPr marL="342900" marR="0" lvl="0" indent="-34290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  <a:tabLst/>
            </a:pPr>
            <a:r>
              <a:rPr lang="en-US" sz="2400" b="0" i="0" u="none" strike="noStrike" kern="1200" dirty="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e.g., we're already running in the kernel</a:t>
            </a: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8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E805A8D-8026-4298-2133-AD86EF4E1A6E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486400" y="644760"/>
            <a:ext cx="4343400" cy="1184040"/>
          </a:xfrm>
        </p:spPr>
        <p:txBody>
          <a:bodyPr/>
          <a:lstStyle/>
          <a:p>
            <a:pPr lvl="0" algn="ctr"/>
            <a:r>
              <a:rPr lang="en-US"/>
              <a:t>Kernel stack after interrupt</a:t>
            </a:r>
          </a:p>
          <a:p>
            <a:pPr lvl="0"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65106A-1515-03BE-632F-0CD8B30A3126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25800" y="2291040"/>
            <a:ext cx="9406800" cy="362232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Freeform 3">
            <a:extLst>
              <a:ext uri="{FF2B5EF4-FFF2-40B4-BE49-F238E27FC236}">
                <a16:creationId xmlns:a16="http://schemas.microsoft.com/office/drawing/2014/main" id="{4F606359-F6C3-696C-DFA6-93378F809216}"/>
              </a:ext>
            </a:extLst>
          </p:cNvPr>
          <p:cNvSpPr/>
          <p:nvPr/>
        </p:nvSpPr>
        <p:spPr>
          <a:xfrm>
            <a:off x="7770959" y="442260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00CC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int 0x32</a:t>
            </a: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6BD467E6-4518-8729-6341-677797E97B65}"/>
              </a:ext>
            </a:extLst>
          </p:cNvPr>
          <p:cNvSpPr/>
          <p:nvPr/>
        </p:nvSpPr>
        <p:spPr>
          <a:xfrm>
            <a:off x="7999560" y="505548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vector32</a:t>
            </a:r>
          </a:p>
        </p:txBody>
      </p:sp>
      <p:cxnSp>
        <p:nvCxnSpPr>
          <p:cNvPr id="6" name="Elbow Connector 5">
            <a:extLst>
              <a:ext uri="{FF2B5EF4-FFF2-40B4-BE49-F238E27FC236}">
                <a16:creationId xmlns:a16="http://schemas.microsoft.com/office/drawing/2014/main" id="{75E3EEF5-7FFF-FD39-59C7-D8C7CB3379D0}"/>
              </a:ext>
            </a:extLst>
          </p:cNvPr>
          <p:cNvCxnSpPr>
            <a:endCxn id="5" idx="3"/>
          </p:cNvCxnSpPr>
          <p:nvPr/>
        </p:nvCxnSpPr>
        <p:spPr>
          <a:xfrm>
            <a:off x="7770959" y="4563360"/>
            <a:ext cx="228601" cy="632880"/>
          </a:xfrm>
          <a:prstGeom prst="bentConnector3">
            <a:avLst/>
          </a:prstGeom>
          <a:noFill/>
          <a:ln w="19080">
            <a:solidFill>
              <a:srgbClr val="000000"/>
            </a:solidFill>
            <a:prstDash val="solid"/>
          </a:ln>
        </p:spPr>
      </p:cxnSp>
      <p:sp>
        <p:nvSpPr>
          <p:cNvPr id="7" name="Freeform 6">
            <a:extLst>
              <a:ext uri="{FF2B5EF4-FFF2-40B4-BE49-F238E27FC236}">
                <a16:creationId xmlns:a16="http://schemas.microsoft.com/office/drawing/2014/main" id="{C2062326-FEFC-4C5D-A59E-BBED2EE8D1A4}"/>
              </a:ext>
            </a:extLst>
          </p:cNvPr>
          <p:cNvSpPr/>
          <p:nvPr/>
        </p:nvSpPr>
        <p:spPr>
          <a:xfrm>
            <a:off x="8215560" y="559548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alltraps</a:t>
            </a:r>
          </a:p>
        </p:txBody>
      </p:sp>
      <p:cxnSp>
        <p:nvCxnSpPr>
          <p:cNvPr id="8" name="Elbow Connector 7">
            <a:extLst>
              <a:ext uri="{FF2B5EF4-FFF2-40B4-BE49-F238E27FC236}">
                <a16:creationId xmlns:a16="http://schemas.microsoft.com/office/drawing/2014/main" id="{43E592B2-EDEC-9193-E0E9-8CEF81082DDD}"/>
              </a:ext>
            </a:extLst>
          </p:cNvPr>
          <p:cNvCxnSpPr>
            <a:stCxn id="5" idx="3"/>
            <a:endCxn id="7" idx="3"/>
          </p:cNvCxnSpPr>
          <p:nvPr/>
        </p:nvCxnSpPr>
        <p:spPr>
          <a:xfrm rot="10800000" flipH="1" flipV="1">
            <a:off x="7999560" y="5196240"/>
            <a:ext cx="216000" cy="540000"/>
          </a:xfrm>
          <a:prstGeom prst="bentConnector3">
            <a:avLst>
              <a:gd name="adj1" fmla="val -105833"/>
            </a:avLst>
          </a:prstGeom>
          <a:noFill/>
          <a:ln w="19080">
            <a:solidFill>
              <a:srgbClr val="000000"/>
            </a:solidFill>
            <a:prstDash val="solid"/>
          </a:ln>
        </p:spPr>
      </p:cxn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8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4E826FD-2BD4-EDF0-3DB4-4D73E3C53C1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457200"/>
            <a:ext cx="9071640" cy="6629400"/>
          </a:xfrm>
        </p:spPr>
        <p:txBody>
          <a:bodyPr>
            <a:normAutofit fontScale="40000" lnSpcReduction="20000"/>
          </a:bodyPr>
          <a:lstStyle/>
          <a:p>
            <a:pPr lvl="0"/>
            <a:r>
              <a:rPr lang="en-US" sz="3600">
                <a:solidFill>
                  <a:srgbClr val="4700B8"/>
                </a:solidFill>
                <a:latin typeface="LMMono10" pitchFamily="17"/>
              </a:rPr>
              <a:t>3254 alltraps:</a:t>
            </a:r>
          </a:p>
          <a:p>
            <a:pPr lvl="0"/>
            <a:r>
              <a:rPr lang="en-US" sz="3600">
                <a:solidFill>
                  <a:srgbClr val="4700B8"/>
                </a:solidFill>
                <a:latin typeface="LMMono10" pitchFamily="17"/>
              </a:rPr>
              <a:t>3255 # Build trap frame.</a:t>
            </a:r>
          </a:p>
          <a:p>
            <a:pPr lvl="0"/>
            <a:r>
              <a:rPr lang="en-US" sz="3600">
                <a:solidFill>
                  <a:srgbClr val="4700B8"/>
                </a:solidFill>
                <a:latin typeface="LMMono10" pitchFamily="17"/>
              </a:rPr>
              <a:t>3256 pushl %ds</a:t>
            </a:r>
          </a:p>
          <a:p>
            <a:pPr lvl="0"/>
            <a:r>
              <a:rPr lang="en-US" sz="3600">
                <a:solidFill>
                  <a:srgbClr val="4700B8"/>
                </a:solidFill>
                <a:latin typeface="LMMono10" pitchFamily="17"/>
              </a:rPr>
              <a:t>3257 pushl %es</a:t>
            </a:r>
          </a:p>
          <a:p>
            <a:pPr lvl="0"/>
            <a:r>
              <a:rPr lang="en-US" sz="3600">
                <a:solidFill>
                  <a:srgbClr val="4700B8"/>
                </a:solidFill>
                <a:latin typeface="LMMono10" pitchFamily="17"/>
              </a:rPr>
              <a:t>3258 pushl %fs</a:t>
            </a:r>
          </a:p>
          <a:p>
            <a:pPr lvl="0"/>
            <a:r>
              <a:rPr lang="en-US" sz="3600">
                <a:solidFill>
                  <a:srgbClr val="4700B8"/>
                </a:solidFill>
                <a:latin typeface="LMMono10" pitchFamily="17"/>
              </a:rPr>
              <a:t>3259 pushl %gs</a:t>
            </a:r>
          </a:p>
          <a:p>
            <a:pPr lvl="0"/>
            <a:r>
              <a:rPr lang="en-US" sz="3600">
                <a:solidFill>
                  <a:srgbClr val="4700B8"/>
                </a:solidFill>
                <a:latin typeface="LMMono10" pitchFamily="17"/>
              </a:rPr>
              <a:t>3260 pushal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3261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3262 # Set up data and per−cpu segments.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3263 movw $(SEG_KDATA&lt;&lt;3), %ax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3264 movw %ax, %ds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3265 movw %ax, %es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3266 movw $(SEG_KCPU&lt;&lt;3), %ax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3267 movw %ax, %fs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3268 movw %ax, %gs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3269</a:t>
            </a:r>
          </a:p>
          <a:p>
            <a:pPr lvl="0"/>
            <a:r>
              <a:rPr lang="en-US" sz="3600">
                <a:solidFill>
                  <a:srgbClr val="4700B8"/>
                </a:solidFill>
                <a:latin typeface="LMMono10" pitchFamily="17"/>
              </a:rPr>
              <a:t>3270 # Call trap(tf), where tf=%esp</a:t>
            </a:r>
          </a:p>
          <a:p>
            <a:pPr lvl="0"/>
            <a:r>
              <a:rPr lang="en-US" sz="3600">
                <a:solidFill>
                  <a:srgbClr val="4700B8"/>
                </a:solidFill>
                <a:latin typeface="LMMono10" pitchFamily="17"/>
              </a:rPr>
              <a:t>3271 pushl %esp</a:t>
            </a:r>
          </a:p>
          <a:p>
            <a:pPr lvl="0"/>
            <a:r>
              <a:rPr lang="en-US" sz="3600" b="1">
                <a:solidFill>
                  <a:srgbClr val="4700B8"/>
                </a:solidFill>
                <a:latin typeface="LMMono10" pitchFamily="17"/>
              </a:rPr>
              <a:t>3272 call trap</a:t>
            </a:r>
          </a:p>
          <a:p>
            <a:pPr lvl="0"/>
            <a:endParaRPr lang="en-US" sz="3600">
              <a:solidFill>
                <a:srgbClr val="993366"/>
              </a:solidFill>
              <a:latin typeface="LMMono10" pitchFamily="17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AED61AE-FCEF-352A-31E3-61008327B307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114800" y="301320"/>
            <a:ext cx="5461200" cy="1262160"/>
          </a:xfrm>
        </p:spPr>
        <p:txBody>
          <a:bodyPr/>
          <a:lstStyle/>
          <a:p>
            <a:pPr lvl="0"/>
            <a:r>
              <a:rPr lang="en-US"/>
              <a:t>The end result: call trap()</a:t>
            </a: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9386CCFF-94EF-BC0F-3F97-C29D18693C01}"/>
              </a:ext>
            </a:extLst>
          </p:cNvPr>
          <p:cNvSpPr/>
          <p:nvPr/>
        </p:nvSpPr>
        <p:spPr>
          <a:xfrm>
            <a:off x="7769520" y="442260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00CC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int 0x32</a:t>
            </a: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8E593E4D-34CF-11F4-98EC-68A94B53D371}"/>
              </a:ext>
            </a:extLst>
          </p:cNvPr>
          <p:cNvSpPr/>
          <p:nvPr/>
        </p:nvSpPr>
        <p:spPr>
          <a:xfrm>
            <a:off x="7998120" y="505548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vector32</a:t>
            </a:r>
          </a:p>
        </p:txBody>
      </p:sp>
      <p:cxnSp>
        <p:nvCxnSpPr>
          <p:cNvPr id="6" name="Elbow Connector 5">
            <a:extLst>
              <a:ext uri="{FF2B5EF4-FFF2-40B4-BE49-F238E27FC236}">
                <a16:creationId xmlns:a16="http://schemas.microsoft.com/office/drawing/2014/main" id="{9FF6EBDC-3746-3506-3894-484DC8E68C5A}"/>
              </a:ext>
            </a:extLst>
          </p:cNvPr>
          <p:cNvCxnSpPr>
            <a:endCxn id="5" idx="3"/>
          </p:cNvCxnSpPr>
          <p:nvPr/>
        </p:nvCxnSpPr>
        <p:spPr>
          <a:xfrm>
            <a:off x="7769520" y="4563360"/>
            <a:ext cx="228600" cy="632880"/>
          </a:xfrm>
          <a:prstGeom prst="bentConnector3">
            <a:avLst/>
          </a:prstGeom>
          <a:noFill/>
          <a:ln w="19080">
            <a:solidFill>
              <a:srgbClr val="000000"/>
            </a:solidFill>
            <a:prstDash val="solid"/>
          </a:ln>
        </p:spPr>
      </p:cxnSp>
      <p:sp>
        <p:nvSpPr>
          <p:cNvPr id="7" name="Freeform 6">
            <a:extLst>
              <a:ext uri="{FF2B5EF4-FFF2-40B4-BE49-F238E27FC236}">
                <a16:creationId xmlns:a16="http://schemas.microsoft.com/office/drawing/2014/main" id="{FBE5AE62-C117-3D6F-CB4F-ECC54CAF39E0}"/>
              </a:ext>
            </a:extLst>
          </p:cNvPr>
          <p:cNvSpPr/>
          <p:nvPr/>
        </p:nvSpPr>
        <p:spPr>
          <a:xfrm>
            <a:off x="8214120" y="559548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alltraps</a:t>
            </a:r>
          </a:p>
        </p:txBody>
      </p:sp>
      <p:cxnSp>
        <p:nvCxnSpPr>
          <p:cNvPr id="8" name="Elbow Connector 7">
            <a:extLst>
              <a:ext uri="{FF2B5EF4-FFF2-40B4-BE49-F238E27FC236}">
                <a16:creationId xmlns:a16="http://schemas.microsoft.com/office/drawing/2014/main" id="{11F1894C-2EA1-91DB-B52D-D3632B0DC9FD}"/>
              </a:ext>
            </a:extLst>
          </p:cNvPr>
          <p:cNvCxnSpPr>
            <a:stCxn id="5" idx="3"/>
            <a:endCxn id="7" idx="3"/>
          </p:cNvCxnSpPr>
          <p:nvPr/>
        </p:nvCxnSpPr>
        <p:spPr>
          <a:xfrm rot="10800000" flipH="1" flipV="1">
            <a:off x="7998120" y="5196240"/>
            <a:ext cx="216000" cy="540000"/>
          </a:xfrm>
          <a:prstGeom prst="bentConnector3">
            <a:avLst>
              <a:gd name="adj1" fmla="val -105833"/>
            </a:avLst>
          </a:prstGeom>
          <a:noFill/>
          <a:ln w="19080">
            <a:solidFill>
              <a:srgbClr val="000000"/>
            </a:solidFill>
            <a:prstDash val="solid"/>
          </a:ln>
        </p:spPr>
      </p:cxn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8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DA29693-6458-9FF9-A777-E1C945D0B40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457200"/>
            <a:ext cx="9071640" cy="6629400"/>
          </a:xfrm>
        </p:spPr>
        <p:txBody>
          <a:bodyPr>
            <a:normAutofit fontScale="47500" lnSpcReduction="20000"/>
          </a:bodyPr>
          <a:lstStyle/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3351 trap(struct trapframe *tf)</a:t>
            </a:r>
          </a:p>
          <a:p>
            <a:pPr lvl="0"/>
            <a:r>
              <a:rPr lang="en-US" sz="3600">
                <a:solidFill>
                  <a:srgbClr val="94476B"/>
                </a:solidFill>
                <a:latin typeface="LMMono10" pitchFamily="17"/>
              </a:rPr>
              <a:t>3352 {</a:t>
            </a:r>
          </a:p>
          <a:p>
            <a:pPr lvl="0"/>
            <a:r>
              <a:rPr lang="en-US" sz="3600">
                <a:solidFill>
                  <a:srgbClr val="94476B"/>
                </a:solidFill>
                <a:latin typeface="LMMono10" pitchFamily="17"/>
              </a:rPr>
              <a:t>...</a:t>
            </a:r>
          </a:p>
          <a:p>
            <a:pPr lvl="0"/>
            <a:r>
              <a:rPr lang="en-US" sz="3600">
                <a:solidFill>
                  <a:srgbClr val="4700B8"/>
                </a:solidFill>
                <a:latin typeface="LMMono10" pitchFamily="17"/>
              </a:rPr>
              <a:t>3363   switch(tf−&gt;trapno){</a:t>
            </a:r>
          </a:p>
          <a:p>
            <a:pPr lvl="0"/>
            <a:r>
              <a:rPr lang="en-US" sz="3600">
                <a:solidFill>
                  <a:srgbClr val="4700B8"/>
                </a:solidFill>
                <a:latin typeface="LMMono10" pitchFamily="17"/>
              </a:rPr>
              <a:t>3364   case T_IRQ0 + IRQ_TIMER:</a:t>
            </a:r>
          </a:p>
          <a:p>
            <a:pPr lvl="0"/>
            <a:r>
              <a:rPr lang="en-US" sz="3600">
                <a:solidFill>
                  <a:srgbClr val="4700B8"/>
                </a:solidFill>
                <a:latin typeface="LMMono10" pitchFamily="17"/>
              </a:rPr>
              <a:t>3365     if(cpu−&gt;id == 0){</a:t>
            </a:r>
          </a:p>
          <a:p>
            <a:pPr lvl="0"/>
            <a:r>
              <a:rPr lang="en-US" sz="3600">
                <a:solidFill>
                  <a:srgbClr val="4700B8"/>
                </a:solidFill>
                <a:latin typeface="LMMono10" pitchFamily="17"/>
              </a:rPr>
              <a:t>3366     acquire(&amp;tickslock);</a:t>
            </a:r>
          </a:p>
          <a:p>
            <a:pPr lvl="0"/>
            <a:r>
              <a:rPr lang="en-US" sz="3600">
                <a:solidFill>
                  <a:srgbClr val="4700B8"/>
                </a:solidFill>
                <a:latin typeface="LMMono10" pitchFamily="17"/>
              </a:rPr>
              <a:t>3367     ticks++;</a:t>
            </a:r>
          </a:p>
          <a:p>
            <a:pPr lvl="0"/>
            <a:r>
              <a:rPr lang="en-US" sz="3600">
                <a:solidFill>
                  <a:srgbClr val="4700B8"/>
                </a:solidFill>
                <a:latin typeface="LMMono10" pitchFamily="17"/>
              </a:rPr>
              <a:t>3368     wakeup(&amp;ticks);</a:t>
            </a:r>
          </a:p>
          <a:p>
            <a:pPr lvl="0"/>
            <a:r>
              <a:rPr lang="en-US" sz="3600">
                <a:solidFill>
                  <a:srgbClr val="4700B8"/>
                </a:solidFill>
                <a:latin typeface="LMMono10" pitchFamily="17"/>
              </a:rPr>
              <a:t>3369     release(&amp;tickslock);</a:t>
            </a:r>
          </a:p>
          <a:p>
            <a:pPr lvl="0"/>
            <a:r>
              <a:rPr lang="en-US" sz="3600">
                <a:solidFill>
                  <a:srgbClr val="4700B8"/>
                </a:solidFill>
                <a:latin typeface="LMMono10" pitchFamily="17"/>
              </a:rPr>
              <a:t>3370   }</a:t>
            </a:r>
          </a:p>
          <a:p>
            <a:pPr lvl="0"/>
            <a:r>
              <a:rPr lang="en-US" sz="3600">
                <a:solidFill>
                  <a:srgbClr val="4700B8"/>
                </a:solidFill>
                <a:latin typeface="LMMono10" pitchFamily="17"/>
              </a:rPr>
              <a:t>3372   break;</a:t>
            </a:r>
          </a:p>
          <a:p>
            <a:pPr lvl="0"/>
            <a:r>
              <a:rPr lang="en-US" sz="3600">
                <a:solidFill>
                  <a:srgbClr val="4700B8"/>
                </a:solidFill>
                <a:latin typeface="LMMono10" pitchFamily="17"/>
              </a:rPr>
              <a:t>...</a:t>
            </a:r>
          </a:p>
          <a:p>
            <a:pPr lvl="0"/>
            <a:r>
              <a:rPr lang="en-US" sz="3600">
                <a:solidFill>
                  <a:srgbClr val="94476B"/>
                </a:solidFill>
                <a:latin typeface="LMMono10" pitchFamily="17"/>
              </a:rPr>
              <a:t>3423   if(proc &amp;&amp; proc−&gt;state == RUNNING</a:t>
            </a:r>
          </a:p>
          <a:p>
            <a:pPr lvl="0"/>
            <a:r>
              <a:rPr lang="en-US" sz="3600">
                <a:solidFill>
                  <a:srgbClr val="94476B"/>
                </a:solidFill>
                <a:latin typeface="LMMono10" pitchFamily="17"/>
              </a:rPr>
              <a:t>          &amp;&amp; tf−&gt;trapno == T_IRQ0+IRQ_TIMER)</a:t>
            </a:r>
          </a:p>
          <a:p>
            <a:pPr lvl="0"/>
            <a:r>
              <a:rPr lang="en-US" sz="3600">
                <a:solidFill>
                  <a:srgbClr val="94476B"/>
                </a:solidFill>
                <a:latin typeface="LMMono10" pitchFamily="17"/>
              </a:rPr>
              <a:t>3424     yield();</a:t>
            </a:r>
          </a:p>
          <a:p>
            <a:pPr lvl="0"/>
            <a:endParaRPr lang="en-US" sz="3600">
              <a:solidFill>
                <a:srgbClr val="94476B"/>
              </a:solidFill>
              <a:latin typeface="LMMono10" pitchFamily="17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2EB4AD3-230A-0522-FCEF-BB9981D2A49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800600" y="321840"/>
            <a:ext cx="5029200" cy="2505960"/>
          </a:xfrm>
        </p:spPr>
        <p:txBody>
          <a:bodyPr/>
          <a:lstStyle/>
          <a:p>
            <a:pPr lvl="0"/>
            <a:r>
              <a:rPr lang="en-US"/>
              <a:t>All interrupts, e.g. timer interrupt end up in a single funciton: trap()</a:t>
            </a: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1E888BDC-9323-897F-B897-5708E11ED9F7}"/>
              </a:ext>
            </a:extLst>
          </p:cNvPr>
          <p:cNvSpPr/>
          <p:nvPr/>
        </p:nvSpPr>
        <p:spPr>
          <a:xfrm>
            <a:off x="7769520" y="442260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00CC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int 0x32</a:t>
            </a: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FFD61F68-FA36-3FF7-12E6-3E5DF13FC26F}"/>
              </a:ext>
            </a:extLst>
          </p:cNvPr>
          <p:cNvSpPr/>
          <p:nvPr/>
        </p:nvSpPr>
        <p:spPr>
          <a:xfrm>
            <a:off x="7998120" y="505548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vector32</a:t>
            </a:r>
          </a:p>
        </p:txBody>
      </p:sp>
      <p:cxnSp>
        <p:nvCxnSpPr>
          <p:cNvPr id="6" name="Elbow Connector 5">
            <a:extLst>
              <a:ext uri="{FF2B5EF4-FFF2-40B4-BE49-F238E27FC236}">
                <a16:creationId xmlns:a16="http://schemas.microsoft.com/office/drawing/2014/main" id="{7E8D2D2C-B22E-D0AA-BA74-0E42899F831A}"/>
              </a:ext>
            </a:extLst>
          </p:cNvPr>
          <p:cNvCxnSpPr>
            <a:endCxn id="5" idx="3"/>
          </p:cNvCxnSpPr>
          <p:nvPr/>
        </p:nvCxnSpPr>
        <p:spPr>
          <a:xfrm>
            <a:off x="7769520" y="4563360"/>
            <a:ext cx="228600" cy="632880"/>
          </a:xfrm>
          <a:prstGeom prst="bentConnector3">
            <a:avLst/>
          </a:prstGeom>
          <a:noFill/>
          <a:ln w="19080">
            <a:solidFill>
              <a:srgbClr val="000000"/>
            </a:solidFill>
            <a:prstDash val="solid"/>
          </a:ln>
        </p:spPr>
      </p:cxnSp>
      <p:sp>
        <p:nvSpPr>
          <p:cNvPr id="7" name="Freeform 6">
            <a:extLst>
              <a:ext uri="{FF2B5EF4-FFF2-40B4-BE49-F238E27FC236}">
                <a16:creationId xmlns:a16="http://schemas.microsoft.com/office/drawing/2014/main" id="{52EDFBBB-B4CD-FFC0-DFF2-388586965768}"/>
              </a:ext>
            </a:extLst>
          </p:cNvPr>
          <p:cNvSpPr/>
          <p:nvPr/>
        </p:nvSpPr>
        <p:spPr>
          <a:xfrm>
            <a:off x="8214120" y="559548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alltraps</a:t>
            </a:r>
          </a:p>
        </p:txBody>
      </p:sp>
      <p:cxnSp>
        <p:nvCxnSpPr>
          <p:cNvPr id="8" name="Elbow Connector 7">
            <a:extLst>
              <a:ext uri="{FF2B5EF4-FFF2-40B4-BE49-F238E27FC236}">
                <a16:creationId xmlns:a16="http://schemas.microsoft.com/office/drawing/2014/main" id="{85C783A1-11B7-21BC-8142-D36497792DAC}"/>
              </a:ext>
            </a:extLst>
          </p:cNvPr>
          <p:cNvCxnSpPr>
            <a:stCxn id="5" idx="3"/>
            <a:endCxn id="7" idx="3"/>
          </p:cNvCxnSpPr>
          <p:nvPr/>
        </p:nvCxnSpPr>
        <p:spPr>
          <a:xfrm rot="10800000" flipH="1" flipV="1">
            <a:off x="7998120" y="5196240"/>
            <a:ext cx="216000" cy="540000"/>
          </a:xfrm>
          <a:prstGeom prst="bentConnector3">
            <a:avLst>
              <a:gd name="adj1" fmla="val -105833"/>
            </a:avLst>
          </a:prstGeom>
          <a:noFill/>
          <a:ln w="19080">
            <a:solidFill>
              <a:srgbClr val="000000"/>
            </a:solidFill>
            <a:prstDash val="solid"/>
          </a:ln>
        </p:spPr>
      </p:cxnSp>
      <p:sp>
        <p:nvSpPr>
          <p:cNvPr id="9" name="Freeform 8">
            <a:extLst>
              <a:ext uri="{FF2B5EF4-FFF2-40B4-BE49-F238E27FC236}">
                <a16:creationId xmlns:a16="http://schemas.microsoft.com/office/drawing/2014/main" id="{ACAD98B5-3A75-B417-22EE-FD99EB7B03D3}"/>
              </a:ext>
            </a:extLst>
          </p:cNvPr>
          <p:cNvSpPr/>
          <p:nvPr/>
        </p:nvSpPr>
        <p:spPr>
          <a:xfrm>
            <a:off x="8350200" y="617004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trap(*tf)</a:t>
            </a:r>
          </a:p>
        </p:txBody>
      </p:sp>
      <p:cxnSp>
        <p:nvCxnSpPr>
          <p:cNvPr id="10" name="Elbow Connector 9">
            <a:extLst>
              <a:ext uri="{FF2B5EF4-FFF2-40B4-BE49-F238E27FC236}">
                <a16:creationId xmlns:a16="http://schemas.microsoft.com/office/drawing/2014/main" id="{4EE64A18-304F-3329-336C-33F66388B6A5}"/>
              </a:ext>
            </a:extLst>
          </p:cNvPr>
          <p:cNvCxnSpPr>
            <a:endCxn id="9" idx="3"/>
          </p:cNvCxnSpPr>
          <p:nvPr/>
        </p:nvCxnSpPr>
        <p:spPr>
          <a:xfrm>
            <a:off x="8214120" y="5736240"/>
            <a:ext cx="136080" cy="574560"/>
          </a:xfrm>
          <a:prstGeom prst="bentConnector3">
            <a:avLst/>
          </a:prstGeom>
          <a:noFill/>
          <a:ln w="19080">
            <a:solidFill>
              <a:srgbClr val="000000"/>
            </a:solidFill>
            <a:prstDash val="solid"/>
          </a:ln>
        </p:spPr>
      </p:cxn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9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7F67D7B-0006-CAEA-D142-AC37092AA7F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457200"/>
            <a:ext cx="9071640" cy="6629400"/>
          </a:xfrm>
        </p:spPr>
        <p:txBody>
          <a:bodyPr>
            <a:normAutofit fontScale="47500" lnSpcReduction="20000"/>
          </a:bodyPr>
          <a:lstStyle/>
          <a:p>
            <a:pPr lvl="0"/>
            <a:r>
              <a:rPr lang="en-US" sz="3600">
                <a:solidFill>
                  <a:srgbClr val="94476B"/>
                </a:solidFill>
                <a:latin typeface="LMMono10" pitchFamily="17"/>
              </a:rPr>
              <a:t>3004 alltraps:</a:t>
            </a:r>
          </a:p>
          <a:p>
            <a:pPr lvl="0"/>
            <a:r>
              <a:rPr lang="en-US" sz="3600">
                <a:solidFill>
                  <a:srgbClr val="94476B"/>
                </a:solidFill>
                <a:latin typeface="LMMono10" pitchFamily="17"/>
              </a:rPr>
              <a:t>...</a:t>
            </a:r>
          </a:p>
          <a:p>
            <a:pPr lvl="0"/>
            <a:r>
              <a:rPr lang="en-US" sz="3600">
                <a:solidFill>
                  <a:srgbClr val="94476B"/>
                </a:solidFill>
                <a:latin typeface="LMMono10" pitchFamily="17"/>
              </a:rPr>
              <a:t>3020 # Call trap(tf), where tf=%esp</a:t>
            </a:r>
          </a:p>
          <a:p>
            <a:pPr lvl="0"/>
            <a:r>
              <a:rPr lang="en-US" sz="3600">
                <a:solidFill>
                  <a:srgbClr val="94476B"/>
                </a:solidFill>
                <a:latin typeface="LMMono10" pitchFamily="17"/>
              </a:rPr>
              <a:t>3021 pushl %esp</a:t>
            </a:r>
          </a:p>
          <a:p>
            <a:pPr lvl="0"/>
            <a:r>
              <a:rPr lang="en-US" sz="3600">
                <a:solidFill>
                  <a:srgbClr val="94476B"/>
                </a:solidFill>
                <a:latin typeface="LMMono10" pitchFamily="17"/>
              </a:rPr>
              <a:t>3022 call trap</a:t>
            </a:r>
          </a:p>
          <a:p>
            <a:pPr lvl="0"/>
            <a:r>
              <a:rPr lang="en-US" sz="3600">
                <a:solidFill>
                  <a:srgbClr val="4700B8"/>
                </a:solidFill>
                <a:latin typeface="LMMono10" pitchFamily="17"/>
              </a:rPr>
              <a:t>3023 addl $4, %esp</a:t>
            </a:r>
          </a:p>
          <a:p>
            <a:pPr lvl="0"/>
            <a:r>
              <a:rPr lang="en-US" sz="3600">
                <a:solidFill>
                  <a:srgbClr val="4700B8"/>
                </a:solidFill>
                <a:latin typeface="LMMono10" pitchFamily="17"/>
              </a:rPr>
              <a:t>3024</a:t>
            </a:r>
          </a:p>
          <a:p>
            <a:pPr lvl="0"/>
            <a:r>
              <a:rPr lang="en-US" sz="3600">
                <a:solidFill>
                  <a:srgbClr val="4700B8"/>
                </a:solidFill>
                <a:latin typeface="LMMono10" pitchFamily="17"/>
              </a:rPr>
              <a:t>3025 # Return falls through to trapret...</a:t>
            </a:r>
          </a:p>
          <a:p>
            <a:pPr lvl="0"/>
            <a:r>
              <a:rPr lang="en-US" sz="3600">
                <a:solidFill>
                  <a:srgbClr val="4700B8"/>
                </a:solidFill>
                <a:latin typeface="LMMono10" pitchFamily="17"/>
              </a:rPr>
              <a:t>3026 .globl trapret</a:t>
            </a:r>
          </a:p>
          <a:p>
            <a:pPr lvl="0"/>
            <a:r>
              <a:rPr lang="en-US" sz="3600">
                <a:solidFill>
                  <a:srgbClr val="4700B8"/>
                </a:solidFill>
                <a:latin typeface="LMMono10" pitchFamily="17"/>
              </a:rPr>
              <a:t>3027 trapret:</a:t>
            </a:r>
          </a:p>
          <a:p>
            <a:pPr lvl="0"/>
            <a:r>
              <a:rPr lang="en-US" sz="3600">
                <a:solidFill>
                  <a:srgbClr val="4700B8"/>
                </a:solidFill>
                <a:latin typeface="LMMono10" pitchFamily="17"/>
              </a:rPr>
              <a:t>3028 popal</a:t>
            </a:r>
          </a:p>
          <a:p>
            <a:pPr lvl="0"/>
            <a:r>
              <a:rPr lang="en-US" sz="3600">
                <a:solidFill>
                  <a:srgbClr val="4700B8"/>
                </a:solidFill>
                <a:latin typeface="LMMono10" pitchFamily="17"/>
              </a:rPr>
              <a:t>3029 popl %gs</a:t>
            </a:r>
          </a:p>
          <a:p>
            <a:pPr lvl="0"/>
            <a:r>
              <a:rPr lang="en-US" sz="3600">
                <a:solidFill>
                  <a:srgbClr val="4700B8"/>
                </a:solidFill>
                <a:latin typeface="LMMono10" pitchFamily="17"/>
              </a:rPr>
              <a:t>3030 popl %fs</a:t>
            </a:r>
          </a:p>
          <a:p>
            <a:pPr lvl="0"/>
            <a:r>
              <a:rPr lang="en-US" sz="3600">
                <a:solidFill>
                  <a:srgbClr val="4700B8"/>
                </a:solidFill>
                <a:latin typeface="LMMono10" pitchFamily="17"/>
              </a:rPr>
              <a:t>3031 popl %es</a:t>
            </a:r>
          </a:p>
          <a:p>
            <a:pPr lvl="0"/>
            <a:r>
              <a:rPr lang="en-US" sz="3600">
                <a:solidFill>
                  <a:srgbClr val="4700B8"/>
                </a:solidFill>
                <a:latin typeface="LMMono10" pitchFamily="17"/>
              </a:rPr>
              <a:t>3032 popl %ds</a:t>
            </a:r>
          </a:p>
          <a:p>
            <a:pPr lvl="0"/>
            <a:r>
              <a:rPr lang="en-US" sz="3600">
                <a:solidFill>
                  <a:srgbClr val="4700B8"/>
                </a:solidFill>
                <a:latin typeface="LMMono10" pitchFamily="17"/>
              </a:rPr>
              <a:t>3033 addl $0x8, %esp # trapno and errcode</a:t>
            </a:r>
          </a:p>
          <a:p>
            <a:pPr lvl="0"/>
            <a:r>
              <a:rPr lang="en-US" sz="3600">
                <a:solidFill>
                  <a:srgbClr val="4700B8"/>
                </a:solidFill>
                <a:latin typeface="LMMono10" pitchFamily="17"/>
              </a:rPr>
              <a:t>3034 iret</a:t>
            </a:r>
          </a:p>
          <a:p>
            <a:pPr lvl="0"/>
            <a:endParaRPr lang="en-US" sz="3600">
              <a:solidFill>
                <a:srgbClr val="993366"/>
              </a:solidFill>
              <a:latin typeface="LMMono10" pitchFamily="17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006248D-AA90-2AA2-7A39-4C4EDF40AC12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572000" y="1172160"/>
            <a:ext cx="5461200" cy="1262160"/>
          </a:xfrm>
        </p:spPr>
        <p:txBody>
          <a:bodyPr/>
          <a:lstStyle/>
          <a:p>
            <a:pPr lvl="0"/>
            <a:r>
              <a:rPr lang="en-US"/>
              <a:t>alltraps(): exit from the interrupt</a:t>
            </a: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9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8A0C530-D1F4-6A4E-4BF3-9E77DF14177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486400" y="644760"/>
            <a:ext cx="4343400" cy="1184040"/>
          </a:xfrm>
        </p:spPr>
        <p:txBody>
          <a:bodyPr/>
          <a:lstStyle/>
          <a:p>
            <a:pPr lvl="0" algn="ctr"/>
            <a:endParaRPr lang="en-US"/>
          </a:p>
          <a:p>
            <a:pPr lvl="0"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CC0CF8-BE31-069D-F8E5-050115EF0D3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486760" y="645120"/>
            <a:ext cx="4343400" cy="1184040"/>
          </a:xfrm>
        </p:spPr>
        <p:txBody>
          <a:bodyPr/>
          <a:lstStyle/>
          <a:p>
            <a:pPr lvl="0" algn="ctr"/>
            <a:r>
              <a:rPr lang="en-US"/>
              <a:t>Stack after trap() returns</a:t>
            </a:r>
          </a:p>
          <a:p>
            <a:pPr lvl="0"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935E98-B962-93A1-7F6D-D6F34E010739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457200" y="1311840"/>
            <a:ext cx="8953920" cy="57747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9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6E7D570-84C3-9215-CB67-BD522934BBC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457200"/>
            <a:ext cx="9071640" cy="6629400"/>
          </a:xfrm>
        </p:spPr>
        <p:txBody>
          <a:bodyPr>
            <a:normAutofit fontScale="47500" lnSpcReduction="20000"/>
          </a:bodyPr>
          <a:lstStyle/>
          <a:p>
            <a:pPr lvl="0"/>
            <a:r>
              <a:rPr lang="en-US" sz="3600">
                <a:solidFill>
                  <a:srgbClr val="94476B"/>
                </a:solidFill>
                <a:latin typeface="LMMono10" pitchFamily="17"/>
              </a:rPr>
              <a:t>3004 alltraps:</a:t>
            </a:r>
          </a:p>
          <a:p>
            <a:pPr lvl="0"/>
            <a:r>
              <a:rPr lang="en-US" sz="3600">
                <a:solidFill>
                  <a:srgbClr val="94476B"/>
                </a:solidFill>
                <a:latin typeface="LMMono10" pitchFamily="17"/>
              </a:rPr>
              <a:t>...</a:t>
            </a:r>
          </a:p>
          <a:p>
            <a:pPr lvl="0"/>
            <a:r>
              <a:rPr lang="en-US" sz="3600">
                <a:solidFill>
                  <a:srgbClr val="94476B"/>
                </a:solidFill>
                <a:latin typeface="LMMono10" pitchFamily="17"/>
              </a:rPr>
              <a:t>3020 # Call trap(tf), where tf=%esp</a:t>
            </a:r>
          </a:p>
          <a:p>
            <a:pPr lvl="0"/>
            <a:r>
              <a:rPr lang="en-US" sz="3600">
                <a:solidFill>
                  <a:srgbClr val="94476B"/>
                </a:solidFill>
                <a:latin typeface="LMMono10" pitchFamily="17"/>
              </a:rPr>
              <a:t>3021 pushl %esp</a:t>
            </a:r>
          </a:p>
          <a:p>
            <a:pPr lvl="0"/>
            <a:r>
              <a:rPr lang="en-US" sz="3600">
                <a:solidFill>
                  <a:srgbClr val="94476B"/>
                </a:solidFill>
                <a:latin typeface="LMMono10" pitchFamily="17"/>
              </a:rPr>
              <a:t>3022 call trap</a:t>
            </a:r>
          </a:p>
          <a:p>
            <a:pPr lvl="0"/>
            <a:r>
              <a:rPr lang="en-US" sz="3600">
                <a:solidFill>
                  <a:srgbClr val="4700B8"/>
                </a:solidFill>
                <a:latin typeface="LMMono10" pitchFamily="17"/>
              </a:rPr>
              <a:t>3023 addl $4, %esp</a:t>
            </a:r>
          </a:p>
          <a:p>
            <a:pPr lvl="0"/>
            <a:r>
              <a:rPr lang="en-US" sz="3600">
                <a:solidFill>
                  <a:srgbClr val="4700B8"/>
                </a:solidFill>
                <a:latin typeface="LMMono10" pitchFamily="17"/>
              </a:rPr>
              <a:t>3024</a:t>
            </a:r>
          </a:p>
          <a:p>
            <a:pPr lvl="0"/>
            <a:r>
              <a:rPr lang="en-US" sz="3600">
                <a:solidFill>
                  <a:srgbClr val="4700B8"/>
                </a:solidFill>
                <a:latin typeface="LMMono10" pitchFamily="17"/>
              </a:rPr>
              <a:t>3025 # Return falls through to trapret...</a:t>
            </a:r>
          </a:p>
          <a:p>
            <a:pPr lvl="0"/>
            <a:r>
              <a:rPr lang="en-US" sz="3600">
                <a:solidFill>
                  <a:srgbClr val="4700B8"/>
                </a:solidFill>
                <a:latin typeface="LMMono10" pitchFamily="17"/>
              </a:rPr>
              <a:t>3026 .globl trapret</a:t>
            </a:r>
          </a:p>
          <a:p>
            <a:pPr lvl="0"/>
            <a:r>
              <a:rPr lang="en-US" sz="3600">
                <a:solidFill>
                  <a:srgbClr val="4700B8"/>
                </a:solidFill>
                <a:latin typeface="LMMono10" pitchFamily="17"/>
              </a:rPr>
              <a:t>3027 trapret:</a:t>
            </a:r>
          </a:p>
          <a:p>
            <a:pPr lvl="0"/>
            <a:r>
              <a:rPr lang="en-US" sz="3600">
                <a:solidFill>
                  <a:srgbClr val="4700B8"/>
                </a:solidFill>
                <a:latin typeface="LMMono10" pitchFamily="17"/>
              </a:rPr>
              <a:t>3028 popal</a:t>
            </a:r>
          </a:p>
          <a:p>
            <a:pPr lvl="0"/>
            <a:r>
              <a:rPr lang="en-US" sz="3600">
                <a:solidFill>
                  <a:srgbClr val="4700B8"/>
                </a:solidFill>
                <a:latin typeface="LMMono10" pitchFamily="17"/>
              </a:rPr>
              <a:t>3029 popl %gs</a:t>
            </a:r>
          </a:p>
          <a:p>
            <a:pPr lvl="0"/>
            <a:r>
              <a:rPr lang="en-US" sz="3600">
                <a:solidFill>
                  <a:srgbClr val="4700B8"/>
                </a:solidFill>
                <a:latin typeface="LMMono10" pitchFamily="17"/>
              </a:rPr>
              <a:t>3030 popl %fs</a:t>
            </a:r>
          </a:p>
          <a:p>
            <a:pPr lvl="0"/>
            <a:r>
              <a:rPr lang="en-US" sz="3600">
                <a:solidFill>
                  <a:srgbClr val="4700B8"/>
                </a:solidFill>
                <a:latin typeface="LMMono10" pitchFamily="17"/>
              </a:rPr>
              <a:t>3031 popl %es</a:t>
            </a:r>
          </a:p>
          <a:p>
            <a:pPr lvl="0"/>
            <a:r>
              <a:rPr lang="en-US" sz="3600">
                <a:solidFill>
                  <a:srgbClr val="4700B8"/>
                </a:solidFill>
                <a:latin typeface="LMMono10" pitchFamily="17"/>
              </a:rPr>
              <a:t>3032 popl %ds</a:t>
            </a:r>
          </a:p>
          <a:p>
            <a:pPr lvl="0"/>
            <a:r>
              <a:rPr lang="en-US" sz="3600">
                <a:solidFill>
                  <a:srgbClr val="4700B8"/>
                </a:solidFill>
                <a:latin typeface="LMMono10" pitchFamily="17"/>
              </a:rPr>
              <a:t>3033 addl $0x8, %esp # trapno and errcode</a:t>
            </a:r>
          </a:p>
          <a:p>
            <a:pPr lvl="0"/>
            <a:r>
              <a:rPr lang="en-US" sz="3600">
                <a:solidFill>
                  <a:srgbClr val="4700B8"/>
                </a:solidFill>
                <a:latin typeface="LMMono10" pitchFamily="17"/>
              </a:rPr>
              <a:t>3034 iret</a:t>
            </a:r>
          </a:p>
          <a:p>
            <a:pPr lvl="0"/>
            <a:endParaRPr lang="en-US" sz="3600">
              <a:solidFill>
                <a:srgbClr val="993366"/>
              </a:solidFill>
              <a:latin typeface="LMMono10" pitchFamily="17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E965356-3CF8-524B-D514-A9DD5DA15C9F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114800" y="301320"/>
            <a:ext cx="5461200" cy="1262160"/>
          </a:xfrm>
        </p:spPr>
        <p:txBody>
          <a:bodyPr/>
          <a:lstStyle/>
          <a:p>
            <a:pPr lvl="0"/>
            <a:r>
              <a:rPr lang="en-US"/>
              <a:t>alltraps(): exiting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B8D8FF-3F37-36C3-5076-1D02A5D99C26}"/>
              </a:ext>
            </a:extLst>
          </p:cNvPr>
          <p:cNvSpPr txBox="1"/>
          <p:nvPr/>
        </p:nvSpPr>
        <p:spPr>
          <a:xfrm>
            <a:off x="6172200" y="1828800"/>
            <a:ext cx="3206160" cy="21229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 fontScale="92500" lnSpcReduction="20000"/>
          </a:bodyPr>
          <a:lstStyle/>
          <a:p>
            <a:pPr marL="0" marR="0" lvl="0" indent="0" hangingPunct="0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  <a:tabLst/>
            </a:pPr>
            <a:r>
              <a:rPr lang="en-US" sz="3600" b="0" i="0" u="none" strike="noStrike" kern="1200">
                <a:ln>
                  <a:noFill/>
                </a:ln>
                <a:solidFill>
                  <a:srgbClr val="000000"/>
                </a:solidFill>
                <a:latin typeface="DejaVu Sans" pitchFamily="34"/>
                <a:ea typeface="WenQuanYi Micro Hei" pitchFamily="2"/>
                <a:cs typeface="Lohit Hindi" pitchFamily="2"/>
              </a:rPr>
              <a:t>Restore all registers</a:t>
            </a:r>
          </a:p>
          <a:p>
            <a:pPr marL="0" marR="0" lvl="0" indent="0" hangingPunct="0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  <a:tabLst/>
            </a:pPr>
            <a:r>
              <a:rPr lang="en-US" sz="3600" b="0" i="0" u="none" strike="noStrike" kern="1200">
                <a:ln>
                  <a:noFill/>
                </a:ln>
                <a:solidFill>
                  <a:srgbClr val="000000"/>
                </a:solidFill>
                <a:latin typeface="DejaVu Sans" pitchFamily="34"/>
                <a:ea typeface="WenQuanYi Micro Hei" pitchFamily="2"/>
                <a:cs typeface="Lohit Hindi" pitchFamily="2"/>
              </a:rPr>
              <a:t>Exit into user</a:t>
            </a:r>
          </a:p>
          <a:p>
            <a:pPr marL="0" marR="0" lvl="1" indent="0" hangingPunct="0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  <a:tabLst/>
            </a:pPr>
            <a:r>
              <a:rPr lang="en-US" sz="3600" b="0" i="0" u="none" strike="noStrike" kern="1200">
                <a:ln>
                  <a:noFill/>
                </a:ln>
                <a:solidFill>
                  <a:srgbClr val="000000"/>
                </a:solidFill>
                <a:latin typeface="DejaVu Sans" pitchFamily="34"/>
                <a:ea typeface="WenQuanYi Micro Hei" pitchFamily="2"/>
                <a:cs typeface="Lohit Hindi" pitchFamily="2"/>
              </a:rPr>
              <a:t>iret</a:t>
            </a: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9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07A0DA-1A7D-00B7-9047-DFDBBE2208F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Return from an interrupt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E6921D-FEC6-F45D-7221-FF96F885988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>
            <a:normAutofit lnSpcReduction="10000"/>
          </a:bodyPr>
          <a:lstStyle/>
          <a:p>
            <a:pPr lvl="0">
              <a:buSzPct val="45000"/>
              <a:buFont typeface="StarSymbol"/>
              <a:buChar char="●"/>
            </a:pPr>
            <a:r>
              <a:rPr lang="en-US"/>
              <a:t>Starts with IRET</a:t>
            </a:r>
          </a:p>
          <a:p>
            <a:pPr marL="0" lvl="1" indent="0" hangingPunct="0">
              <a:spcBef>
                <a:spcPts val="0"/>
              </a:spcBef>
              <a:spcAft>
                <a:spcPts val="1414"/>
              </a:spcAft>
              <a:buSzPct val="100000"/>
              <a:buAutoNum type="arabicPeriod"/>
            </a:pPr>
            <a:r>
              <a:rPr lang="en-US" sz="3200">
                <a:latin typeface="Liberation Sans" pitchFamily="18"/>
              </a:rPr>
              <a:t>Restore the CS and EIP registers to their values prior to the interrupt or exception</a:t>
            </a:r>
          </a:p>
          <a:p>
            <a:pPr marL="0" lvl="1" indent="0" hangingPunct="0">
              <a:spcBef>
                <a:spcPts val="0"/>
              </a:spcBef>
              <a:spcAft>
                <a:spcPts val="1414"/>
              </a:spcAft>
              <a:buSzPct val="100000"/>
              <a:buAutoNum type="arabicPeriod"/>
            </a:pPr>
            <a:r>
              <a:rPr lang="en-US" sz="3200">
                <a:latin typeface="Liberation Sans" pitchFamily="18"/>
              </a:rPr>
              <a:t>Restore EFLAGS</a:t>
            </a:r>
          </a:p>
          <a:p>
            <a:pPr marL="0" lvl="1" indent="0" hangingPunct="0">
              <a:spcBef>
                <a:spcPts val="0"/>
              </a:spcBef>
              <a:spcAft>
                <a:spcPts val="1414"/>
              </a:spcAft>
              <a:buSzPct val="100000"/>
              <a:buAutoNum type="arabicPeriod"/>
            </a:pPr>
            <a:r>
              <a:rPr lang="en-US" sz="3200">
                <a:latin typeface="Liberation Sans" pitchFamily="18"/>
              </a:rPr>
              <a:t>Restore SS and ESP to their values prior to interrupt</a:t>
            </a:r>
          </a:p>
          <a:p>
            <a:pPr marL="0" lvl="2" indent="0" hangingPunct="0">
              <a:spcBef>
                <a:spcPts val="0"/>
              </a:spcBef>
              <a:spcAft>
                <a:spcPts val="1414"/>
              </a:spcAft>
              <a:buSzPct val="75000"/>
              <a:buFont typeface="StarSymbol"/>
              <a:buChar char="–"/>
            </a:pPr>
            <a:r>
              <a:rPr lang="en-US" sz="3200">
                <a:latin typeface="Liberation Sans" pitchFamily="18"/>
              </a:rPr>
              <a:t>This results in a stack switch</a:t>
            </a:r>
          </a:p>
          <a:p>
            <a:pPr marL="0" lvl="1" indent="0" hangingPunct="0">
              <a:spcBef>
                <a:spcPts val="0"/>
              </a:spcBef>
              <a:spcAft>
                <a:spcPts val="1414"/>
              </a:spcAft>
              <a:buSzPct val="100000"/>
              <a:buAutoNum type="arabicPeriod"/>
            </a:pPr>
            <a:r>
              <a:rPr lang="en-US" sz="3200">
                <a:latin typeface="Liberation Sans" pitchFamily="18"/>
              </a:rPr>
              <a:t>Resume execution of interrupted procedure</a:t>
            </a: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9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16CF9CF-4706-C0F1-6EB7-D91DDCFAD6A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943600" y="644760"/>
            <a:ext cx="3657600" cy="2555640"/>
          </a:xfrm>
        </p:spPr>
        <p:txBody>
          <a:bodyPr/>
          <a:lstStyle/>
          <a:p>
            <a:pPr lvl="0"/>
            <a:r>
              <a:rPr lang="en-US"/>
              <a:t>We're back to where we were when timer interrupt was raised</a:t>
            </a:r>
          </a:p>
          <a:p>
            <a:pPr lvl="0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936CF10-C309-9227-6241-14296EDE458D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07359" y="1043280"/>
            <a:ext cx="10079640" cy="58147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9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CB0558F3-8A9C-A414-AC23-61BE4C06E1BE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503999" y="301320"/>
            <a:ext cx="9071640" cy="5851800"/>
          </a:xfrm>
        </p:spPr>
        <p:txBody>
          <a:bodyPr anchor="ctr"/>
          <a:lstStyle/>
          <a:p>
            <a:pPr lvl="0" algn="ctr"/>
            <a:r>
              <a:rPr lang="en-US"/>
              <a:t>System Calls</a:t>
            </a:r>
          </a:p>
          <a:p>
            <a:pPr lvl="0" algn="ctr"/>
            <a:r>
              <a:rPr lang="en-US"/>
              <a:t>(</a:t>
            </a:r>
            <a:r>
              <a:rPr lang="en-US">
                <a:solidFill>
                  <a:srgbClr val="006699"/>
                </a:solidFill>
              </a:rPr>
              <a:t>int 0x40</a:t>
            </a:r>
            <a:r>
              <a:rPr lang="en-US"/>
              <a:t>)</a:t>
            </a: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9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87D43E-D36C-848D-C891-D7E0EE39FAFF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Software interrupts can be used to implement system calls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083AFE-669E-2607-A779-E0057AF751F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769040"/>
            <a:ext cx="9071640" cy="4860360"/>
          </a:xfrm>
        </p:spPr>
        <p:txBody>
          <a:bodyPr>
            <a:normAutofit fontScale="92500" lnSpcReduction="20000"/>
          </a:bodyPr>
          <a:lstStyle/>
          <a:p>
            <a:pPr lvl="0">
              <a:buSzPct val="45000"/>
              <a:buFont typeface="StarSymbol"/>
              <a:buChar char="●"/>
            </a:pPr>
            <a:r>
              <a:rPr lang="en-US"/>
              <a:t>The int N instruction provides a secure mechanism for kernel invocation</a:t>
            </a:r>
          </a:p>
          <a:p>
            <a:pPr marL="0" lvl="1" indent="0" hangingPunct="0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</a:pPr>
            <a:r>
              <a:rPr lang="en-US" sz="3200">
                <a:latin typeface="Liberation Sans" pitchFamily="18"/>
              </a:rPr>
              <a:t>i.e., user can enter the kernel</a:t>
            </a:r>
          </a:p>
          <a:p>
            <a:pPr marL="0" lvl="1" indent="0" hangingPunct="0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</a:pPr>
            <a:r>
              <a:rPr lang="en-US" sz="3200">
                <a:latin typeface="Liberation Sans" pitchFamily="18"/>
              </a:rPr>
              <a:t>But through a well-defined entry point</a:t>
            </a:r>
          </a:p>
          <a:p>
            <a:pPr marL="0" lvl="2" indent="0" hangingPunct="0">
              <a:spcBef>
                <a:spcPts val="0"/>
              </a:spcBef>
              <a:spcAft>
                <a:spcPts val="1414"/>
              </a:spcAft>
              <a:buSzPct val="75000"/>
              <a:buFont typeface="StarSymbol"/>
              <a:buChar char="–"/>
            </a:pPr>
            <a:r>
              <a:rPr lang="en-US" sz="3200">
                <a:latin typeface="Liberation Sans" pitchFamily="18"/>
              </a:rPr>
              <a:t>System call handler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/>
              <a:t>Xv6 uses vector 0x40 (or 64)</a:t>
            </a:r>
          </a:p>
          <a:p>
            <a:pPr marL="0" lvl="1" indent="0" hangingPunct="0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</a:pPr>
            <a:r>
              <a:rPr lang="en-US" sz="3200">
                <a:latin typeface="Liberation Sans" pitchFamily="18"/>
              </a:rPr>
              <a:t>You can choose any other unused vector</a:t>
            </a:r>
          </a:p>
          <a:p>
            <a:pPr marL="0" lvl="1" indent="0" hangingPunct="0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</a:pPr>
            <a:r>
              <a:rPr lang="en-US" sz="3200">
                <a:latin typeface="Liberation Sans" pitchFamily="18"/>
              </a:rPr>
              <a:t>Linux uses 0x80</a:t>
            </a:r>
          </a:p>
          <a:p>
            <a:pPr marL="0" lvl="2" indent="0" hangingPunct="0">
              <a:spcBef>
                <a:spcPts val="0"/>
              </a:spcBef>
              <a:spcAft>
                <a:spcPts val="1414"/>
              </a:spcAft>
              <a:buSzPct val="75000"/>
              <a:buFont typeface="StarSymbol"/>
              <a:buChar char="–"/>
            </a:pPr>
            <a:r>
              <a:rPr lang="en-US" sz="3200">
                <a:latin typeface="Liberation Sans" pitchFamily="18"/>
              </a:rPr>
              <a:t>Well now it uses sysenter instead of int 0x80 as it is faster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Default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13194</TotalTime>
  <Words>8040</Words>
  <Application>Microsoft Macintosh PowerPoint</Application>
  <PresentationFormat>Custom</PresentationFormat>
  <Paragraphs>1319</Paragraphs>
  <Slides>143</Slides>
  <Notes>143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143</vt:i4>
      </vt:variant>
    </vt:vector>
  </HeadingPairs>
  <TitlesOfParts>
    <vt:vector size="153" baseType="lpstr">
      <vt:lpstr>Aptos</vt:lpstr>
      <vt:lpstr>Arial</vt:lpstr>
      <vt:lpstr>DejaVu Sans</vt:lpstr>
      <vt:lpstr>FiraMono Nerd Font</vt:lpstr>
      <vt:lpstr>Liberation Sans</vt:lpstr>
      <vt:lpstr>Liberation Serif</vt:lpstr>
      <vt:lpstr>LM Mono 10</vt:lpstr>
      <vt:lpstr>LMMono10</vt:lpstr>
      <vt:lpstr>StarSymbol</vt:lpstr>
      <vt:lpstr>Default</vt:lpstr>
      <vt:lpstr>cs5460/6460: Operating Systems  Lecture: Interrupts and Exceptions</vt:lpstr>
      <vt:lpstr>PowerPoint Presentation</vt:lpstr>
      <vt:lpstr>Why do we need interrupts?</vt:lpstr>
      <vt:lpstr>Why do we need interrupts?</vt:lpstr>
      <vt:lpstr>PowerPoint Presentation</vt:lpstr>
      <vt:lpstr>PowerPoint Presentation</vt:lpstr>
      <vt:lpstr>Handling interrupts and exceptions</vt:lpstr>
      <vt:lpstr>There might be two cases</vt:lpstr>
      <vt:lpstr>PowerPoint Presentation</vt:lpstr>
      <vt:lpstr>PowerPoint Presentation</vt:lpstr>
      <vt:lpstr>PowerPoint Presentation</vt:lpstr>
      <vt:lpstr>Interrupt descriptor</vt:lpstr>
      <vt:lpstr>Interrupt descriptor</vt:lpstr>
      <vt:lpstr>Interrupt handlers</vt:lpstr>
      <vt:lpstr>PowerPoint Presentation</vt:lpstr>
      <vt:lpstr>Processing of interrupt (same PL)</vt:lpstr>
      <vt:lpstr>PowerPoint Presentation</vt:lpstr>
      <vt:lpstr>PowerPoint Presentation</vt:lpstr>
      <vt:lpstr>Return from an interrupt</vt:lpstr>
      <vt:lpstr>Processing of interrupt (across PL)</vt:lpstr>
      <vt:lpstr>PowerPoint Presentation</vt:lpstr>
      <vt:lpstr>Recap: Can a process overwrite kernel memory?</vt:lpstr>
      <vt:lpstr>Privilege levels</vt:lpstr>
      <vt:lpstr>PowerPoint Presentation</vt:lpstr>
      <vt:lpstr>PowerPoint Presentation</vt:lpstr>
      <vt:lpstr>PowerPoint Presentation</vt:lpstr>
      <vt:lpstr>PowerPoint Presentation</vt:lpstr>
      <vt:lpstr>Privilege levels</vt:lpstr>
      <vt:lpstr>Privilege levels</vt:lpstr>
      <vt:lpstr>Privilege level transitions</vt:lpstr>
      <vt:lpstr>Xv6 example: started boot (no CPL yet)</vt:lpstr>
      <vt:lpstr>Xv6 example: prepare to load GDT entry #1</vt:lpstr>
      <vt:lpstr>Privilege levels</vt:lpstr>
      <vt:lpstr>How GDT is defined</vt:lpstr>
      <vt:lpstr>Now CPL=0. We run in the kernel</vt:lpstr>
      <vt:lpstr>iret: return to user, load GDT #4</vt:lpstr>
      <vt:lpstr>Run in user, CPL=3</vt:lpstr>
      <vt:lpstr>Real world</vt:lpstr>
      <vt:lpstr>Poll: PollEv.com/aburtsev</vt:lpstr>
      <vt:lpstr>Poll: PollEv.com/aburtsev</vt:lpstr>
      <vt:lpstr>PowerPoint Presentation</vt:lpstr>
      <vt:lpstr>PowerPoint Presentation</vt:lpstr>
      <vt:lpstr>Initialize GDT</vt:lpstr>
      <vt:lpstr>Struct CPU</vt:lpstr>
      <vt:lpstr>Segment descriptor (entry in GDT)</vt:lpstr>
      <vt:lpstr>Segment Descriptor</vt:lpstr>
      <vt:lpstr>Real world</vt:lpstr>
      <vt:lpstr>Real world</vt:lpstr>
      <vt:lpstr>PowerPoint Presentation</vt:lpstr>
      <vt:lpstr>Page table: user bit</vt:lpstr>
      <vt:lpstr>PowerPoint Presentation</vt:lpstr>
      <vt:lpstr>PowerPoint Presentation</vt:lpstr>
      <vt:lpstr>PowerPoint Presentation</vt:lpstr>
      <vt:lpstr>Processing of interrupt (across PL)</vt:lpstr>
      <vt:lpstr>Interrupt descriptor (an entry in the IDT)</vt:lpstr>
      <vt:lpstr>Interrupt descriptor (an entry in the IDT)</vt:lpstr>
      <vt:lpstr>PowerPoint Presentation</vt:lpstr>
      <vt:lpstr>PowerPoint Presentation</vt:lpstr>
      <vt:lpstr>PowerPoint Presentation</vt:lpstr>
      <vt:lpstr>PowerPoint Presentation</vt:lpstr>
      <vt:lpstr>Task State Segment</vt:lpstr>
      <vt:lpstr>Processing of interrupt (across PL)</vt:lpstr>
      <vt:lpstr>Poll: PollEv.com/aburtsev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Interrupts</vt:lpstr>
      <vt:lpstr>Disabling interrupts</vt:lpstr>
      <vt:lpstr>PowerPoint Presentation</vt:lpstr>
      <vt:lpstr>Nonmaskable interrupts (NMI)</vt:lpstr>
      <vt:lpstr>PowerPoint Presentation</vt:lpstr>
      <vt:lpstr>PowerPoint Presentation</vt:lpstr>
      <vt:lpstr>Initialize IDT</vt:lpstr>
      <vt:lpstr>Initialize IDT</vt:lpstr>
      <vt:lpstr>Protection</vt:lpstr>
      <vt:lpstr>Remember this slide: Interrupt descriptor (an entry in the IDT)</vt:lpstr>
      <vt:lpstr>Initialize IDT</vt:lpstr>
      <vt:lpstr>Initialize IDT</vt:lpstr>
      <vt:lpstr>Initialize IDT</vt:lpstr>
      <vt:lpstr>PowerPoint Presentation</vt:lpstr>
      <vt:lpstr>PowerPoint Presentation</vt:lpstr>
      <vt:lpstr>Timer Interrupt (int 0x32)</vt:lpstr>
      <vt:lpstr>PowerPoint Presentation</vt:lpstr>
      <vt:lpstr>alltraps()</vt:lpstr>
      <vt:lpstr>pusha</vt:lpstr>
      <vt:lpstr>PowerPoint Presentation</vt:lpstr>
      <vt:lpstr>The end result: call trap()</vt:lpstr>
      <vt:lpstr>All interrupts, e.g. timer interrupt end up in a single funciton: trap()</vt:lpstr>
      <vt:lpstr>alltraps(): exit from the interrupt</vt:lpstr>
      <vt:lpstr>PowerPoint Presentation</vt:lpstr>
      <vt:lpstr>alltraps(): exiting</vt:lpstr>
      <vt:lpstr>Return from an interrupt</vt:lpstr>
      <vt:lpstr>PowerPoint Presentation</vt:lpstr>
      <vt:lpstr>PowerPoint Presentation</vt:lpstr>
      <vt:lpstr>Software interrupts can be used to implement system calls</vt:lpstr>
      <vt:lpstr>PowerPoint Presentation</vt:lpstr>
      <vt:lpstr>Where does IDT  (entry 64) point to?</vt:lpstr>
      <vt:lpstr>PowerPoint Presentation</vt:lpstr>
      <vt:lpstr>alltraps()</vt:lpstr>
      <vt:lpstr>PowerPoint Presentation</vt:lpstr>
      <vt:lpstr>System call handling inside trap()</vt:lpstr>
      <vt:lpstr>Syscall number</vt:lpstr>
      <vt:lpstr>syscall(): get the number from the trap frame</vt:lpstr>
      <vt:lpstr>syscall(): process a syscall from the table</vt:lpstr>
      <vt:lpstr>System call table</vt:lpstr>
      <vt:lpstr>How do user programs access system calls?</vt:lpstr>
      <vt:lpstr>PowerPoint Presentation</vt:lpstr>
      <vt:lpstr>Example</vt:lpstr>
      <vt:lpstr>PowerPoint Presentation</vt:lpstr>
      <vt:lpstr>Example</vt:lpstr>
      <vt:lpstr>Example</vt:lpstr>
      <vt:lpstr>Example</vt:lpstr>
      <vt:lpstr>PowerPoint Presentation</vt:lpstr>
      <vt:lpstr>PowerPoint Presentation</vt:lpstr>
      <vt:lpstr>Example</vt:lpstr>
      <vt:lpstr>System call arguments</vt:lpstr>
      <vt:lpstr>Example</vt:lpstr>
      <vt:lpstr>Example</vt:lpstr>
      <vt:lpstr>argint(int n, int *ip)</vt:lpstr>
      <vt:lpstr>argint(int n, int *ip)</vt:lpstr>
      <vt:lpstr>argint(int n, int *ip)</vt:lpstr>
      <vt:lpstr>argint(int n, int *ip)</vt:lpstr>
      <vt:lpstr>argint(int n, int *ip)</vt:lpstr>
      <vt:lpstr>fetchint(uint addr, int *ip)</vt:lpstr>
      <vt:lpstr>fetchint(uint addr, int *ip)</vt:lpstr>
      <vt:lpstr>Process address space</vt:lpstr>
      <vt:lpstr>Any idea for what argptr() shall do?</vt:lpstr>
      <vt:lpstr>argptr(uint addr, int *ip)</vt:lpstr>
      <vt:lpstr>argptr(uint addr, int *ip)</vt:lpstr>
      <vt:lpstr>Summary</vt:lpstr>
      <vt:lpstr>PowerPoint Presentation</vt:lpstr>
      <vt:lpstr>PowerPoint Presentation</vt:lpstr>
      <vt:lpstr>Print on the screen</vt:lpstr>
      <vt:lpstr>Print one character</vt:lpstr>
      <vt:lpstr>PowerPoint Presentation</vt:lpstr>
      <vt:lpstr>Print on the screen</vt:lpstr>
      <vt:lpstr>Print one character (serial line)</vt:lpstr>
      <vt:lpstr>Print one character (display)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cs5460/6460: Operating Systems  Lecture: Interrupts and Exceptions</dc:title>
  <dc:creator>Anton Burtsev</dc:creator>
  <cp:lastModifiedBy>Anton Burtsev</cp:lastModifiedBy>
  <cp:revision>422</cp:revision>
  <dcterms:created xsi:type="dcterms:W3CDTF">2012-05-17T21:33:40Z</dcterms:created>
  <dcterms:modified xsi:type="dcterms:W3CDTF">2024-03-21T16:54:10Z</dcterms:modified>
</cp:coreProperties>
</file>